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71" r:id="rId5"/>
    <p:sldId id="268" r:id="rId6"/>
    <p:sldId id="272" r:id="rId7"/>
    <p:sldId id="274" r:id="rId8"/>
    <p:sldId id="259" r:id="rId9"/>
    <p:sldId id="260" r:id="rId10"/>
    <p:sldId id="283" r:id="rId11"/>
    <p:sldId id="285" r:id="rId12"/>
    <p:sldId id="284" r:id="rId13"/>
    <p:sldId id="287" r:id="rId14"/>
    <p:sldId id="290" r:id="rId15"/>
    <p:sldId id="291" r:id="rId16"/>
    <p:sldId id="293" r:id="rId17"/>
    <p:sldId id="294" r:id="rId18"/>
    <p:sldId id="295" r:id="rId19"/>
    <p:sldId id="307" r:id="rId20"/>
    <p:sldId id="308" r:id="rId21"/>
    <p:sldId id="262" r:id="rId22"/>
    <p:sldId id="309" r:id="rId23"/>
    <p:sldId id="261" r:id="rId24"/>
    <p:sldId id="311" r:id="rId25"/>
    <p:sldId id="312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41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A6333-B8B6-4063-9E76-21E97218195D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BE512-20BB-435C-AF91-81EC824513E5}">
      <dgm:prSet/>
      <dgm:spPr/>
      <dgm:t>
        <a:bodyPr/>
        <a:lstStyle/>
        <a:p>
          <a:r>
            <a:rPr lang="en-US" b="0" i="0" baseline="0"/>
            <a:t>Sole proprietors</a:t>
          </a:r>
          <a:endParaRPr lang="en-US"/>
        </a:p>
      </dgm:t>
    </dgm:pt>
    <dgm:pt modelId="{3ADAB463-3A10-49FC-AF12-913DDE402706}" type="parTrans" cxnId="{37F0AD11-2485-4759-B331-A4F89739C943}">
      <dgm:prSet/>
      <dgm:spPr/>
      <dgm:t>
        <a:bodyPr/>
        <a:lstStyle/>
        <a:p>
          <a:endParaRPr lang="en-US"/>
        </a:p>
      </dgm:t>
    </dgm:pt>
    <dgm:pt modelId="{5AA96741-A672-420D-AC2A-405259944957}" type="sibTrans" cxnId="{37F0AD11-2485-4759-B331-A4F89739C943}">
      <dgm:prSet/>
      <dgm:spPr/>
      <dgm:t>
        <a:bodyPr/>
        <a:lstStyle/>
        <a:p>
          <a:endParaRPr lang="en-US"/>
        </a:p>
      </dgm:t>
    </dgm:pt>
    <dgm:pt modelId="{2C237DEF-4AAD-4282-B4D2-80AB15B235BA}">
      <dgm:prSet/>
      <dgm:spPr/>
      <dgm:t>
        <a:bodyPr/>
        <a:lstStyle/>
        <a:p>
          <a:r>
            <a:rPr lang="en-US" b="0" i="0" baseline="0"/>
            <a:t>Independent contractors</a:t>
          </a:r>
          <a:endParaRPr lang="en-US"/>
        </a:p>
      </dgm:t>
    </dgm:pt>
    <dgm:pt modelId="{9C9334DE-D62D-4100-AF56-9FDD09AA2BB1}" type="parTrans" cxnId="{81E2DD02-DC8E-4F49-9CC0-18D4575542BD}">
      <dgm:prSet/>
      <dgm:spPr/>
      <dgm:t>
        <a:bodyPr/>
        <a:lstStyle/>
        <a:p>
          <a:endParaRPr lang="en-US"/>
        </a:p>
      </dgm:t>
    </dgm:pt>
    <dgm:pt modelId="{C1E1078E-3975-4FB7-BFD9-368FD1141484}" type="sibTrans" cxnId="{81E2DD02-DC8E-4F49-9CC0-18D4575542BD}">
      <dgm:prSet/>
      <dgm:spPr/>
      <dgm:t>
        <a:bodyPr/>
        <a:lstStyle/>
        <a:p>
          <a:endParaRPr lang="en-US"/>
        </a:p>
      </dgm:t>
    </dgm:pt>
    <dgm:pt modelId="{C8AC252A-CFE0-44FC-BEFE-1D0FEAD0A89D}">
      <dgm:prSet/>
      <dgm:spPr/>
      <dgm:t>
        <a:bodyPr/>
        <a:lstStyle/>
        <a:p>
          <a:r>
            <a:rPr lang="en-US" b="0" i="0" baseline="0"/>
            <a:t>Freelancers</a:t>
          </a:r>
          <a:endParaRPr lang="en-US"/>
        </a:p>
      </dgm:t>
    </dgm:pt>
    <dgm:pt modelId="{B89A8C4B-6EE7-42B2-9A40-6646AFF30183}" type="parTrans" cxnId="{55B71565-A9DE-423E-997D-7F64F44271B5}">
      <dgm:prSet/>
      <dgm:spPr/>
      <dgm:t>
        <a:bodyPr/>
        <a:lstStyle/>
        <a:p>
          <a:endParaRPr lang="en-US"/>
        </a:p>
      </dgm:t>
    </dgm:pt>
    <dgm:pt modelId="{D1384682-7B87-450B-9951-69307A270405}" type="sibTrans" cxnId="{55B71565-A9DE-423E-997D-7F64F44271B5}">
      <dgm:prSet/>
      <dgm:spPr/>
      <dgm:t>
        <a:bodyPr/>
        <a:lstStyle/>
        <a:p>
          <a:endParaRPr lang="en-US"/>
        </a:p>
      </dgm:t>
    </dgm:pt>
    <dgm:pt modelId="{DB44F05A-9138-494A-BF30-161A359F23AC}">
      <dgm:prSet/>
      <dgm:spPr>
        <a:gradFill rotWithShape="0">
          <a:gsLst>
            <a:gs pos="12000">
              <a:srgbClr val="00B0F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b="0" i="0" baseline="0" dirty="0"/>
            <a:t>Gig workers (rideshare drivers, delivery drivers, tutors, home cleaners, DoorDash, Instacart, Uber, Lyft)</a:t>
          </a:r>
          <a:endParaRPr lang="en-US" dirty="0"/>
        </a:p>
      </dgm:t>
    </dgm:pt>
    <dgm:pt modelId="{701F9851-E461-441B-B0EB-915D34F8D910}" type="parTrans" cxnId="{2F75E214-8082-4D47-97BE-34CAA76658D4}">
      <dgm:prSet/>
      <dgm:spPr/>
      <dgm:t>
        <a:bodyPr/>
        <a:lstStyle/>
        <a:p>
          <a:endParaRPr lang="en-US"/>
        </a:p>
      </dgm:t>
    </dgm:pt>
    <dgm:pt modelId="{55F56CF3-0E45-4F28-876F-A04E58308301}" type="sibTrans" cxnId="{2F75E214-8082-4D47-97BE-34CAA76658D4}">
      <dgm:prSet/>
      <dgm:spPr/>
      <dgm:t>
        <a:bodyPr/>
        <a:lstStyle/>
        <a:p>
          <a:endParaRPr lang="en-US"/>
        </a:p>
      </dgm:t>
    </dgm:pt>
    <dgm:pt modelId="{0C419CDC-B9A5-4830-A549-C594E20AA8C4}">
      <dgm:prSet/>
      <dgm:spPr>
        <a:gradFill rotWithShape="0">
          <a:gsLst>
            <a:gs pos="6300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b="0" i="0" baseline="0"/>
            <a:t>Partnerships and S-Corp owners</a:t>
          </a:r>
          <a:endParaRPr lang="en-US"/>
        </a:p>
      </dgm:t>
    </dgm:pt>
    <dgm:pt modelId="{55395B71-60B0-4D93-B557-8021DE23A2EA}" type="parTrans" cxnId="{2E20E6C5-49F5-4BBF-B4D2-458408AC7B29}">
      <dgm:prSet/>
      <dgm:spPr/>
      <dgm:t>
        <a:bodyPr/>
        <a:lstStyle/>
        <a:p>
          <a:endParaRPr lang="en-US"/>
        </a:p>
      </dgm:t>
    </dgm:pt>
    <dgm:pt modelId="{7EF4D91C-45CA-496C-BBC0-F0E4A0479CC8}" type="sibTrans" cxnId="{2E20E6C5-49F5-4BBF-B4D2-458408AC7B29}">
      <dgm:prSet/>
      <dgm:spPr/>
      <dgm:t>
        <a:bodyPr/>
        <a:lstStyle/>
        <a:p>
          <a:endParaRPr lang="en-US"/>
        </a:p>
      </dgm:t>
    </dgm:pt>
    <dgm:pt modelId="{9D2A44FF-E965-4462-BA16-8DE9D49BC035}" type="pres">
      <dgm:prSet presAssocID="{04AA6333-B8B6-4063-9E76-21E97218195D}" presName="diagram" presStyleCnt="0">
        <dgm:presLayoutVars>
          <dgm:dir/>
          <dgm:resizeHandles val="exact"/>
        </dgm:presLayoutVars>
      </dgm:prSet>
      <dgm:spPr/>
    </dgm:pt>
    <dgm:pt modelId="{B254D9CB-4BA1-4A8C-B152-3FDC2460EDC1}" type="pres">
      <dgm:prSet presAssocID="{088BE512-20BB-435C-AF91-81EC824513E5}" presName="node" presStyleLbl="node1" presStyleIdx="0" presStyleCnt="5">
        <dgm:presLayoutVars>
          <dgm:bulletEnabled val="1"/>
        </dgm:presLayoutVars>
      </dgm:prSet>
      <dgm:spPr/>
    </dgm:pt>
    <dgm:pt modelId="{AA3FC8D8-67E8-41C6-887B-4225F27AE1D7}" type="pres">
      <dgm:prSet presAssocID="{5AA96741-A672-420D-AC2A-405259944957}" presName="sibTrans" presStyleCnt="0"/>
      <dgm:spPr/>
    </dgm:pt>
    <dgm:pt modelId="{1F9426BA-8665-4748-BF16-70ED0F3B40A3}" type="pres">
      <dgm:prSet presAssocID="{2C237DEF-4AAD-4282-B4D2-80AB15B235BA}" presName="node" presStyleLbl="node1" presStyleIdx="1" presStyleCnt="5">
        <dgm:presLayoutVars>
          <dgm:bulletEnabled val="1"/>
        </dgm:presLayoutVars>
      </dgm:prSet>
      <dgm:spPr/>
    </dgm:pt>
    <dgm:pt modelId="{4913D7F7-9886-4912-95CE-4270AF676064}" type="pres">
      <dgm:prSet presAssocID="{C1E1078E-3975-4FB7-BFD9-368FD1141484}" presName="sibTrans" presStyleCnt="0"/>
      <dgm:spPr/>
    </dgm:pt>
    <dgm:pt modelId="{9F13C8B2-20C3-4382-95D5-7AD5C9C7F94F}" type="pres">
      <dgm:prSet presAssocID="{C8AC252A-CFE0-44FC-BEFE-1D0FEAD0A89D}" presName="node" presStyleLbl="node1" presStyleIdx="2" presStyleCnt="5">
        <dgm:presLayoutVars>
          <dgm:bulletEnabled val="1"/>
        </dgm:presLayoutVars>
      </dgm:prSet>
      <dgm:spPr/>
    </dgm:pt>
    <dgm:pt modelId="{B41EB15E-B4B4-4373-AE91-C6709DF897BD}" type="pres">
      <dgm:prSet presAssocID="{D1384682-7B87-450B-9951-69307A270405}" presName="sibTrans" presStyleCnt="0"/>
      <dgm:spPr/>
    </dgm:pt>
    <dgm:pt modelId="{03F4ED45-3959-45DE-A2B7-B5A0BE86050F}" type="pres">
      <dgm:prSet presAssocID="{DB44F05A-9138-494A-BF30-161A359F23AC}" presName="node" presStyleLbl="node1" presStyleIdx="3" presStyleCnt="5">
        <dgm:presLayoutVars>
          <dgm:bulletEnabled val="1"/>
        </dgm:presLayoutVars>
      </dgm:prSet>
      <dgm:spPr/>
    </dgm:pt>
    <dgm:pt modelId="{ADFB333C-3AC4-4003-AF7B-228C778293FA}" type="pres">
      <dgm:prSet presAssocID="{55F56CF3-0E45-4F28-876F-A04E58308301}" presName="sibTrans" presStyleCnt="0"/>
      <dgm:spPr/>
    </dgm:pt>
    <dgm:pt modelId="{ACF5FDE7-2D30-4922-A37D-892DAAF91919}" type="pres">
      <dgm:prSet presAssocID="{0C419CDC-B9A5-4830-A549-C594E20AA8C4}" presName="node" presStyleLbl="node1" presStyleIdx="4" presStyleCnt="5">
        <dgm:presLayoutVars>
          <dgm:bulletEnabled val="1"/>
        </dgm:presLayoutVars>
      </dgm:prSet>
      <dgm:spPr/>
    </dgm:pt>
  </dgm:ptLst>
  <dgm:cxnLst>
    <dgm:cxn modelId="{81E2DD02-DC8E-4F49-9CC0-18D4575542BD}" srcId="{04AA6333-B8B6-4063-9E76-21E97218195D}" destId="{2C237DEF-4AAD-4282-B4D2-80AB15B235BA}" srcOrd="1" destOrd="0" parTransId="{9C9334DE-D62D-4100-AF56-9FDD09AA2BB1}" sibTransId="{C1E1078E-3975-4FB7-BFD9-368FD1141484}"/>
    <dgm:cxn modelId="{37F0AD11-2485-4759-B331-A4F89739C943}" srcId="{04AA6333-B8B6-4063-9E76-21E97218195D}" destId="{088BE512-20BB-435C-AF91-81EC824513E5}" srcOrd="0" destOrd="0" parTransId="{3ADAB463-3A10-49FC-AF12-913DDE402706}" sibTransId="{5AA96741-A672-420D-AC2A-405259944957}"/>
    <dgm:cxn modelId="{2F75E214-8082-4D47-97BE-34CAA76658D4}" srcId="{04AA6333-B8B6-4063-9E76-21E97218195D}" destId="{DB44F05A-9138-494A-BF30-161A359F23AC}" srcOrd="3" destOrd="0" parTransId="{701F9851-E461-441B-B0EB-915D34F8D910}" sibTransId="{55F56CF3-0E45-4F28-876F-A04E58308301}"/>
    <dgm:cxn modelId="{04A19116-858D-43D5-9CDE-A78C3BBD4877}" type="presOf" srcId="{C8AC252A-CFE0-44FC-BEFE-1D0FEAD0A89D}" destId="{9F13C8B2-20C3-4382-95D5-7AD5C9C7F94F}" srcOrd="0" destOrd="0" presId="urn:microsoft.com/office/officeart/2005/8/layout/default"/>
    <dgm:cxn modelId="{7A368A21-6CB4-4CFB-AC01-830A7CD26C1C}" type="presOf" srcId="{DB44F05A-9138-494A-BF30-161A359F23AC}" destId="{03F4ED45-3959-45DE-A2B7-B5A0BE86050F}" srcOrd="0" destOrd="0" presId="urn:microsoft.com/office/officeart/2005/8/layout/default"/>
    <dgm:cxn modelId="{55B71565-A9DE-423E-997D-7F64F44271B5}" srcId="{04AA6333-B8B6-4063-9E76-21E97218195D}" destId="{C8AC252A-CFE0-44FC-BEFE-1D0FEAD0A89D}" srcOrd="2" destOrd="0" parTransId="{B89A8C4B-6EE7-42B2-9A40-6646AFF30183}" sibTransId="{D1384682-7B87-450B-9951-69307A270405}"/>
    <dgm:cxn modelId="{BCB26D5A-A1CD-4963-8D28-70A71C23876E}" type="presOf" srcId="{0C419CDC-B9A5-4830-A549-C594E20AA8C4}" destId="{ACF5FDE7-2D30-4922-A37D-892DAAF91919}" srcOrd="0" destOrd="0" presId="urn:microsoft.com/office/officeart/2005/8/layout/default"/>
    <dgm:cxn modelId="{55AA5298-48FE-4AE1-969B-623C41E2DCD4}" type="presOf" srcId="{2C237DEF-4AAD-4282-B4D2-80AB15B235BA}" destId="{1F9426BA-8665-4748-BF16-70ED0F3B40A3}" srcOrd="0" destOrd="0" presId="urn:microsoft.com/office/officeart/2005/8/layout/default"/>
    <dgm:cxn modelId="{12DF9A9B-DE37-4D34-B45A-E24F13412734}" type="presOf" srcId="{088BE512-20BB-435C-AF91-81EC824513E5}" destId="{B254D9CB-4BA1-4A8C-B152-3FDC2460EDC1}" srcOrd="0" destOrd="0" presId="urn:microsoft.com/office/officeart/2005/8/layout/default"/>
    <dgm:cxn modelId="{2E20E6C5-49F5-4BBF-B4D2-458408AC7B29}" srcId="{04AA6333-B8B6-4063-9E76-21E97218195D}" destId="{0C419CDC-B9A5-4830-A549-C594E20AA8C4}" srcOrd="4" destOrd="0" parTransId="{55395B71-60B0-4D93-B557-8021DE23A2EA}" sibTransId="{7EF4D91C-45CA-496C-BBC0-F0E4A0479CC8}"/>
    <dgm:cxn modelId="{54EB39F3-22F5-4532-A2DE-9F266326B068}" type="presOf" srcId="{04AA6333-B8B6-4063-9E76-21E97218195D}" destId="{9D2A44FF-E965-4462-BA16-8DE9D49BC035}" srcOrd="0" destOrd="0" presId="urn:microsoft.com/office/officeart/2005/8/layout/default"/>
    <dgm:cxn modelId="{536E195C-6656-4145-AAEC-68B5830D3C32}" type="presParOf" srcId="{9D2A44FF-E965-4462-BA16-8DE9D49BC035}" destId="{B254D9CB-4BA1-4A8C-B152-3FDC2460EDC1}" srcOrd="0" destOrd="0" presId="urn:microsoft.com/office/officeart/2005/8/layout/default"/>
    <dgm:cxn modelId="{24D6FDB9-0CDA-4ADE-87C0-5F7B883482A4}" type="presParOf" srcId="{9D2A44FF-E965-4462-BA16-8DE9D49BC035}" destId="{AA3FC8D8-67E8-41C6-887B-4225F27AE1D7}" srcOrd="1" destOrd="0" presId="urn:microsoft.com/office/officeart/2005/8/layout/default"/>
    <dgm:cxn modelId="{1EB90A46-18C0-43F3-95BA-A365FA8F6471}" type="presParOf" srcId="{9D2A44FF-E965-4462-BA16-8DE9D49BC035}" destId="{1F9426BA-8665-4748-BF16-70ED0F3B40A3}" srcOrd="2" destOrd="0" presId="urn:microsoft.com/office/officeart/2005/8/layout/default"/>
    <dgm:cxn modelId="{2C1F0323-F49B-4A68-9FAF-B2CCB00CBD27}" type="presParOf" srcId="{9D2A44FF-E965-4462-BA16-8DE9D49BC035}" destId="{4913D7F7-9886-4912-95CE-4270AF676064}" srcOrd="3" destOrd="0" presId="urn:microsoft.com/office/officeart/2005/8/layout/default"/>
    <dgm:cxn modelId="{7C2EAF24-9707-47FA-9BA5-F4F43AE7B261}" type="presParOf" srcId="{9D2A44FF-E965-4462-BA16-8DE9D49BC035}" destId="{9F13C8B2-20C3-4382-95D5-7AD5C9C7F94F}" srcOrd="4" destOrd="0" presId="urn:microsoft.com/office/officeart/2005/8/layout/default"/>
    <dgm:cxn modelId="{397783E0-E446-4312-BA1C-3070A548778A}" type="presParOf" srcId="{9D2A44FF-E965-4462-BA16-8DE9D49BC035}" destId="{B41EB15E-B4B4-4373-AE91-C6709DF897BD}" srcOrd="5" destOrd="0" presId="urn:microsoft.com/office/officeart/2005/8/layout/default"/>
    <dgm:cxn modelId="{2CD252BA-7D05-4251-AF99-72409A23FD04}" type="presParOf" srcId="{9D2A44FF-E965-4462-BA16-8DE9D49BC035}" destId="{03F4ED45-3959-45DE-A2B7-B5A0BE86050F}" srcOrd="6" destOrd="0" presId="urn:microsoft.com/office/officeart/2005/8/layout/default"/>
    <dgm:cxn modelId="{8E21A9E2-DE93-4FC4-B5EF-7DE319FA9EFF}" type="presParOf" srcId="{9D2A44FF-E965-4462-BA16-8DE9D49BC035}" destId="{ADFB333C-3AC4-4003-AF7B-228C778293FA}" srcOrd="7" destOrd="0" presId="urn:microsoft.com/office/officeart/2005/8/layout/default"/>
    <dgm:cxn modelId="{EFF6CA3C-6E99-448F-975B-F68DF70E707A}" type="presParOf" srcId="{9D2A44FF-E965-4462-BA16-8DE9D49BC035}" destId="{ACF5FDE7-2D30-4922-A37D-892DAAF91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84A26-0053-4D46-9FA1-FF5ABF63069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C527F-1015-4A99-B50A-79BB8F2CA04C}">
      <dgm:prSet/>
      <dgm:spPr/>
      <dgm:t>
        <a:bodyPr/>
        <a:lstStyle/>
        <a:p>
          <a:r>
            <a:rPr lang="en-US"/>
            <a:t>- Must be documented.</a:t>
          </a:r>
        </a:p>
      </dgm:t>
    </dgm:pt>
    <dgm:pt modelId="{7BE8B550-7152-46F1-B3D4-F3C1C20CC9D8}" type="parTrans" cxnId="{409D2D2C-54CD-43ED-B25E-D91FB0B4467D}">
      <dgm:prSet/>
      <dgm:spPr/>
      <dgm:t>
        <a:bodyPr/>
        <a:lstStyle/>
        <a:p>
          <a:endParaRPr lang="en-US"/>
        </a:p>
      </dgm:t>
    </dgm:pt>
    <dgm:pt modelId="{E56ED3BF-629E-4C6A-A581-9E8E8EBEEEA0}" type="sibTrans" cxnId="{409D2D2C-54CD-43ED-B25E-D91FB0B4467D}">
      <dgm:prSet/>
      <dgm:spPr/>
      <dgm:t>
        <a:bodyPr/>
        <a:lstStyle/>
        <a:p>
          <a:endParaRPr lang="en-US"/>
        </a:p>
      </dgm:t>
    </dgm:pt>
    <dgm:pt modelId="{4818B19C-D91D-4B57-B9C5-D1DA0D9BE5D3}">
      <dgm:prSet/>
      <dgm:spPr/>
      <dgm:t>
        <a:bodyPr/>
        <a:lstStyle/>
        <a:p>
          <a:r>
            <a:rPr lang="en-US"/>
            <a:t>- Must be necessary for business operation.</a:t>
          </a:r>
        </a:p>
      </dgm:t>
    </dgm:pt>
    <dgm:pt modelId="{9E18050B-9E59-423F-87D0-39F7F9DE7A7B}" type="parTrans" cxnId="{8077BC33-5959-494F-AEFD-71A538EDAF6B}">
      <dgm:prSet/>
      <dgm:spPr/>
      <dgm:t>
        <a:bodyPr/>
        <a:lstStyle/>
        <a:p>
          <a:endParaRPr lang="en-US"/>
        </a:p>
      </dgm:t>
    </dgm:pt>
    <dgm:pt modelId="{44A311CF-2987-4CDA-AA73-515185A84394}" type="sibTrans" cxnId="{8077BC33-5959-494F-AEFD-71A538EDAF6B}">
      <dgm:prSet/>
      <dgm:spPr/>
      <dgm:t>
        <a:bodyPr/>
        <a:lstStyle/>
        <a:p>
          <a:endParaRPr lang="en-US"/>
        </a:p>
      </dgm:t>
    </dgm:pt>
    <dgm:pt modelId="{E2F85100-3543-4FE2-918D-8EC2624368CA}">
      <dgm:prSet/>
      <dgm:spPr/>
      <dgm:t>
        <a:bodyPr/>
        <a:lstStyle/>
        <a:p>
          <a:r>
            <a:rPr lang="en-US"/>
            <a:t>- Must be reasonable in amount.</a:t>
          </a:r>
        </a:p>
      </dgm:t>
    </dgm:pt>
    <dgm:pt modelId="{B589E7C1-AF4B-41EA-84CD-97344629B680}" type="parTrans" cxnId="{AE95A1E7-1EAA-4A8A-B1CA-A982D2A67140}">
      <dgm:prSet/>
      <dgm:spPr/>
      <dgm:t>
        <a:bodyPr/>
        <a:lstStyle/>
        <a:p>
          <a:endParaRPr lang="en-US"/>
        </a:p>
      </dgm:t>
    </dgm:pt>
    <dgm:pt modelId="{83694102-9884-4CA4-B6FD-3C932BDEA3F7}" type="sibTrans" cxnId="{AE95A1E7-1EAA-4A8A-B1CA-A982D2A67140}">
      <dgm:prSet/>
      <dgm:spPr/>
      <dgm:t>
        <a:bodyPr/>
        <a:lstStyle/>
        <a:p>
          <a:endParaRPr lang="en-US"/>
        </a:p>
      </dgm:t>
    </dgm:pt>
    <dgm:pt modelId="{D0385C81-2144-49E8-91D1-0879A918616A}">
      <dgm:prSet/>
      <dgm:spPr/>
      <dgm:t>
        <a:bodyPr/>
        <a:lstStyle/>
        <a:p>
          <a:r>
            <a:rPr lang="en-US"/>
            <a:t>- Self-Employed Parent bears burden of proof.</a:t>
          </a:r>
        </a:p>
      </dgm:t>
    </dgm:pt>
    <dgm:pt modelId="{0B5C81D9-047D-4F6E-90D4-DACB9F2F291C}" type="parTrans" cxnId="{2D302084-877A-4E1B-80F4-FE8204A16F8E}">
      <dgm:prSet/>
      <dgm:spPr/>
      <dgm:t>
        <a:bodyPr/>
        <a:lstStyle/>
        <a:p>
          <a:endParaRPr lang="en-US"/>
        </a:p>
      </dgm:t>
    </dgm:pt>
    <dgm:pt modelId="{9CB0FC57-EEAB-4115-9E63-BE3E2802797E}" type="sibTrans" cxnId="{2D302084-877A-4E1B-80F4-FE8204A16F8E}">
      <dgm:prSet/>
      <dgm:spPr/>
      <dgm:t>
        <a:bodyPr/>
        <a:lstStyle/>
        <a:p>
          <a:endParaRPr lang="en-US"/>
        </a:p>
      </dgm:t>
    </dgm:pt>
    <dgm:pt modelId="{6739643F-21E1-419B-AA56-B85AFC83DBF9}" type="pres">
      <dgm:prSet presAssocID="{56B84A26-0053-4D46-9FA1-FF5ABF63069C}" presName="vert0" presStyleCnt="0">
        <dgm:presLayoutVars>
          <dgm:dir/>
          <dgm:animOne val="branch"/>
          <dgm:animLvl val="lvl"/>
        </dgm:presLayoutVars>
      </dgm:prSet>
      <dgm:spPr/>
    </dgm:pt>
    <dgm:pt modelId="{7B60B318-930F-4641-A27F-624A00886833}" type="pres">
      <dgm:prSet presAssocID="{F89C527F-1015-4A99-B50A-79BB8F2CA04C}" presName="thickLine" presStyleLbl="alignNode1" presStyleIdx="0" presStyleCnt="4"/>
      <dgm:spPr/>
    </dgm:pt>
    <dgm:pt modelId="{E2A6F676-F6DD-4179-AA8A-2567E4E7380A}" type="pres">
      <dgm:prSet presAssocID="{F89C527F-1015-4A99-B50A-79BB8F2CA04C}" presName="horz1" presStyleCnt="0"/>
      <dgm:spPr/>
    </dgm:pt>
    <dgm:pt modelId="{F23A2D26-6A7B-44AC-A2EF-C7401D2B0507}" type="pres">
      <dgm:prSet presAssocID="{F89C527F-1015-4A99-B50A-79BB8F2CA04C}" presName="tx1" presStyleLbl="revTx" presStyleIdx="0" presStyleCnt="4"/>
      <dgm:spPr/>
    </dgm:pt>
    <dgm:pt modelId="{8EE99280-15A6-4574-AF96-30FD28907B5C}" type="pres">
      <dgm:prSet presAssocID="{F89C527F-1015-4A99-B50A-79BB8F2CA04C}" presName="vert1" presStyleCnt="0"/>
      <dgm:spPr/>
    </dgm:pt>
    <dgm:pt modelId="{3B180023-FEB6-454D-B37E-6A79DDA2B418}" type="pres">
      <dgm:prSet presAssocID="{4818B19C-D91D-4B57-B9C5-D1DA0D9BE5D3}" presName="thickLine" presStyleLbl="alignNode1" presStyleIdx="1" presStyleCnt="4"/>
      <dgm:spPr/>
    </dgm:pt>
    <dgm:pt modelId="{7C96C733-AFE9-4681-9113-6DB33E5C2A8D}" type="pres">
      <dgm:prSet presAssocID="{4818B19C-D91D-4B57-B9C5-D1DA0D9BE5D3}" presName="horz1" presStyleCnt="0"/>
      <dgm:spPr/>
    </dgm:pt>
    <dgm:pt modelId="{B28C63CC-B524-4388-8379-E8273F2B8164}" type="pres">
      <dgm:prSet presAssocID="{4818B19C-D91D-4B57-B9C5-D1DA0D9BE5D3}" presName="tx1" presStyleLbl="revTx" presStyleIdx="1" presStyleCnt="4"/>
      <dgm:spPr/>
    </dgm:pt>
    <dgm:pt modelId="{449E225A-29F7-4C03-9D46-32BC423A9CA1}" type="pres">
      <dgm:prSet presAssocID="{4818B19C-D91D-4B57-B9C5-D1DA0D9BE5D3}" presName="vert1" presStyleCnt="0"/>
      <dgm:spPr/>
    </dgm:pt>
    <dgm:pt modelId="{1AA47FDA-E139-4401-9F5E-E1FA3314BD7F}" type="pres">
      <dgm:prSet presAssocID="{E2F85100-3543-4FE2-918D-8EC2624368CA}" presName="thickLine" presStyleLbl="alignNode1" presStyleIdx="2" presStyleCnt="4"/>
      <dgm:spPr/>
    </dgm:pt>
    <dgm:pt modelId="{12ABFC27-1E2F-44E6-91CE-F6F0532D5E27}" type="pres">
      <dgm:prSet presAssocID="{E2F85100-3543-4FE2-918D-8EC2624368CA}" presName="horz1" presStyleCnt="0"/>
      <dgm:spPr/>
    </dgm:pt>
    <dgm:pt modelId="{7C2AF9E3-E44C-4100-A83E-2DB5068912C2}" type="pres">
      <dgm:prSet presAssocID="{E2F85100-3543-4FE2-918D-8EC2624368CA}" presName="tx1" presStyleLbl="revTx" presStyleIdx="2" presStyleCnt="4"/>
      <dgm:spPr/>
    </dgm:pt>
    <dgm:pt modelId="{B24BD657-76B3-4761-A952-9EE085724E86}" type="pres">
      <dgm:prSet presAssocID="{E2F85100-3543-4FE2-918D-8EC2624368CA}" presName="vert1" presStyleCnt="0"/>
      <dgm:spPr/>
    </dgm:pt>
    <dgm:pt modelId="{21AA684C-4741-49A4-9269-4F8885D51398}" type="pres">
      <dgm:prSet presAssocID="{D0385C81-2144-49E8-91D1-0879A918616A}" presName="thickLine" presStyleLbl="alignNode1" presStyleIdx="3" presStyleCnt="4"/>
      <dgm:spPr/>
    </dgm:pt>
    <dgm:pt modelId="{830BEF7C-3152-4A36-B63A-7C51F422B51A}" type="pres">
      <dgm:prSet presAssocID="{D0385C81-2144-49E8-91D1-0879A918616A}" presName="horz1" presStyleCnt="0"/>
      <dgm:spPr/>
    </dgm:pt>
    <dgm:pt modelId="{67233094-E0CA-4E9A-8189-BC07CB8FC28B}" type="pres">
      <dgm:prSet presAssocID="{D0385C81-2144-49E8-91D1-0879A918616A}" presName="tx1" presStyleLbl="revTx" presStyleIdx="3" presStyleCnt="4"/>
      <dgm:spPr/>
    </dgm:pt>
    <dgm:pt modelId="{FAEB7DA5-DD02-4336-9AE7-D0A5840B087E}" type="pres">
      <dgm:prSet presAssocID="{D0385C81-2144-49E8-91D1-0879A918616A}" presName="vert1" presStyleCnt="0"/>
      <dgm:spPr/>
    </dgm:pt>
  </dgm:ptLst>
  <dgm:cxnLst>
    <dgm:cxn modelId="{9AE4D626-233D-47BC-BE94-4C226CBB7794}" type="presOf" srcId="{56B84A26-0053-4D46-9FA1-FF5ABF63069C}" destId="{6739643F-21E1-419B-AA56-B85AFC83DBF9}" srcOrd="0" destOrd="0" presId="urn:microsoft.com/office/officeart/2008/layout/LinedList"/>
    <dgm:cxn modelId="{409D2D2C-54CD-43ED-B25E-D91FB0B4467D}" srcId="{56B84A26-0053-4D46-9FA1-FF5ABF63069C}" destId="{F89C527F-1015-4A99-B50A-79BB8F2CA04C}" srcOrd="0" destOrd="0" parTransId="{7BE8B550-7152-46F1-B3D4-F3C1C20CC9D8}" sibTransId="{E56ED3BF-629E-4C6A-A581-9E8E8EBEEEA0}"/>
    <dgm:cxn modelId="{8077BC33-5959-494F-AEFD-71A538EDAF6B}" srcId="{56B84A26-0053-4D46-9FA1-FF5ABF63069C}" destId="{4818B19C-D91D-4B57-B9C5-D1DA0D9BE5D3}" srcOrd="1" destOrd="0" parTransId="{9E18050B-9E59-423F-87D0-39F7F9DE7A7B}" sibTransId="{44A311CF-2987-4CDA-AA73-515185A84394}"/>
    <dgm:cxn modelId="{B3AEEE76-43C5-457E-9304-5D88BE0D42D4}" type="presOf" srcId="{F89C527F-1015-4A99-B50A-79BB8F2CA04C}" destId="{F23A2D26-6A7B-44AC-A2EF-C7401D2B0507}" srcOrd="0" destOrd="0" presId="urn:microsoft.com/office/officeart/2008/layout/LinedList"/>
    <dgm:cxn modelId="{752AED7D-5FB8-42DC-8C68-D63397E1D445}" type="presOf" srcId="{4818B19C-D91D-4B57-B9C5-D1DA0D9BE5D3}" destId="{B28C63CC-B524-4388-8379-E8273F2B8164}" srcOrd="0" destOrd="0" presId="urn:microsoft.com/office/officeart/2008/layout/LinedList"/>
    <dgm:cxn modelId="{2D302084-877A-4E1B-80F4-FE8204A16F8E}" srcId="{56B84A26-0053-4D46-9FA1-FF5ABF63069C}" destId="{D0385C81-2144-49E8-91D1-0879A918616A}" srcOrd="3" destOrd="0" parTransId="{0B5C81D9-047D-4F6E-90D4-DACB9F2F291C}" sibTransId="{9CB0FC57-EEAB-4115-9E63-BE3E2802797E}"/>
    <dgm:cxn modelId="{E8A55AC8-4BAF-4926-9DBB-BC56E73B5033}" type="presOf" srcId="{E2F85100-3543-4FE2-918D-8EC2624368CA}" destId="{7C2AF9E3-E44C-4100-A83E-2DB5068912C2}" srcOrd="0" destOrd="0" presId="urn:microsoft.com/office/officeart/2008/layout/LinedList"/>
    <dgm:cxn modelId="{65A797CA-C024-4D4C-A504-1C10205E7F7E}" type="presOf" srcId="{D0385C81-2144-49E8-91D1-0879A918616A}" destId="{67233094-E0CA-4E9A-8189-BC07CB8FC28B}" srcOrd="0" destOrd="0" presId="urn:microsoft.com/office/officeart/2008/layout/LinedList"/>
    <dgm:cxn modelId="{AE95A1E7-1EAA-4A8A-B1CA-A982D2A67140}" srcId="{56B84A26-0053-4D46-9FA1-FF5ABF63069C}" destId="{E2F85100-3543-4FE2-918D-8EC2624368CA}" srcOrd="2" destOrd="0" parTransId="{B589E7C1-AF4B-41EA-84CD-97344629B680}" sibTransId="{83694102-9884-4CA4-B6FD-3C932BDEA3F7}"/>
    <dgm:cxn modelId="{0CD175F7-D519-481D-9926-EDFD034FA538}" type="presParOf" srcId="{6739643F-21E1-419B-AA56-B85AFC83DBF9}" destId="{7B60B318-930F-4641-A27F-624A00886833}" srcOrd="0" destOrd="0" presId="urn:microsoft.com/office/officeart/2008/layout/LinedList"/>
    <dgm:cxn modelId="{17151CAF-1E0C-4820-89D2-CFB4FC03BD57}" type="presParOf" srcId="{6739643F-21E1-419B-AA56-B85AFC83DBF9}" destId="{E2A6F676-F6DD-4179-AA8A-2567E4E7380A}" srcOrd="1" destOrd="0" presId="urn:microsoft.com/office/officeart/2008/layout/LinedList"/>
    <dgm:cxn modelId="{7445F177-377F-4712-B764-13A73C034676}" type="presParOf" srcId="{E2A6F676-F6DD-4179-AA8A-2567E4E7380A}" destId="{F23A2D26-6A7B-44AC-A2EF-C7401D2B0507}" srcOrd="0" destOrd="0" presId="urn:microsoft.com/office/officeart/2008/layout/LinedList"/>
    <dgm:cxn modelId="{BB25B67B-7421-4D9F-A615-929C5F6C8F1D}" type="presParOf" srcId="{E2A6F676-F6DD-4179-AA8A-2567E4E7380A}" destId="{8EE99280-15A6-4574-AF96-30FD28907B5C}" srcOrd="1" destOrd="0" presId="urn:microsoft.com/office/officeart/2008/layout/LinedList"/>
    <dgm:cxn modelId="{0BE25141-3373-4206-83B2-2084B0454FE5}" type="presParOf" srcId="{6739643F-21E1-419B-AA56-B85AFC83DBF9}" destId="{3B180023-FEB6-454D-B37E-6A79DDA2B418}" srcOrd="2" destOrd="0" presId="urn:microsoft.com/office/officeart/2008/layout/LinedList"/>
    <dgm:cxn modelId="{0EB672F6-75FB-472D-8576-7F2740BF0CF2}" type="presParOf" srcId="{6739643F-21E1-419B-AA56-B85AFC83DBF9}" destId="{7C96C733-AFE9-4681-9113-6DB33E5C2A8D}" srcOrd="3" destOrd="0" presId="urn:microsoft.com/office/officeart/2008/layout/LinedList"/>
    <dgm:cxn modelId="{2F09E9B0-8FB6-4B9C-B590-F0A41D77BA1C}" type="presParOf" srcId="{7C96C733-AFE9-4681-9113-6DB33E5C2A8D}" destId="{B28C63CC-B524-4388-8379-E8273F2B8164}" srcOrd="0" destOrd="0" presId="urn:microsoft.com/office/officeart/2008/layout/LinedList"/>
    <dgm:cxn modelId="{7F90FE83-6871-42F1-8F8C-9FE67F2CE9A3}" type="presParOf" srcId="{7C96C733-AFE9-4681-9113-6DB33E5C2A8D}" destId="{449E225A-29F7-4C03-9D46-32BC423A9CA1}" srcOrd="1" destOrd="0" presId="urn:microsoft.com/office/officeart/2008/layout/LinedList"/>
    <dgm:cxn modelId="{E7116CA7-4BBE-4F34-9CB9-EBE7A124A78A}" type="presParOf" srcId="{6739643F-21E1-419B-AA56-B85AFC83DBF9}" destId="{1AA47FDA-E139-4401-9F5E-E1FA3314BD7F}" srcOrd="4" destOrd="0" presId="urn:microsoft.com/office/officeart/2008/layout/LinedList"/>
    <dgm:cxn modelId="{BDC524D3-6507-4AD4-A524-C202FBF1E73D}" type="presParOf" srcId="{6739643F-21E1-419B-AA56-B85AFC83DBF9}" destId="{12ABFC27-1E2F-44E6-91CE-F6F0532D5E27}" srcOrd="5" destOrd="0" presId="urn:microsoft.com/office/officeart/2008/layout/LinedList"/>
    <dgm:cxn modelId="{3B9537FA-0851-45CF-AD35-C4F83279D5D4}" type="presParOf" srcId="{12ABFC27-1E2F-44E6-91CE-F6F0532D5E27}" destId="{7C2AF9E3-E44C-4100-A83E-2DB5068912C2}" srcOrd="0" destOrd="0" presId="urn:microsoft.com/office/officeart/2008/layout/LinedList"/>
    <dgm:cxn modelId="{17B356E5-C92D-43AB-BBAA-65C9D2295B39}" type="presParOf" srcId="{12ABFC27-1E2F-44E6-91CE-F6F0532D5E27}" destId="{B24BD657-76B3-4761-A952-9EE085724E86}" srcOrd="1" destOrd="0" presId="urn:microsoft.com/office/officeart/2008/layout/LinedList"/>
    <dgm:cxn modelId="{3C9A2287-023D-4AE0-93B6-C62F73F47A00}" type="presParOf" srcId="{6739643F-21E1-419B-AA56-B85AFC83DBF9}" destId="{21AA684C-4741-49A4-9269-4F8885D51398}" srcOrd="6" destOrd="0" presId="urn:microsoft.com/office/officeart/2008/layout/LinedList"/>
    <dgm:cxn modelId="{00902499-13FC-4E0B-8DBD-D64883574FCF}" type="presParOf" srcId="{6739643F-21E1-419B-AA56-B85AFC83DBF9}" destId="{830BEF7C-3152-4A36-B63A-7C51F422B51A}" srcOrd="7" destOrd="0" presId="urn:microsoft.com/office/officeart/2008/layout/LinedList"/>
    <dgm:cxn modelId="{CDCBD60D-0F6A-44B2-91B4-82B25402B8F6}" type="presParOf" srcId="{830BEF7C-3152-4A36-B63A-7C51F422B51A}" destId="{67233094-E0CA-4E9A-8189-BC07CB8FC28B}" srcOrd="0" destOrd="0" presId="urn:microsoft.com/office/officeart/2008/layout/LinedList"/>
    <dgm:cxn modelId="{CA2B09F7-FE7D-4DC2-BAAD-9AFAC4D8AB7E}" type="presParOf" srcId="{830BEF7C-3152-4A36-B63A-7C51F422B51A}" destId="{FAEB7DA5-DD02-4336-9AE7-D0A5840B08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98AA4-899C-40E5-865B-6C08B4944D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6D784-B941-4BA0-A41F-2AD80713BF12}">
      <dgm:prSet/>
      <dgm:spPr/>
      <dgm:t>
        <a:bodyPr/>
        <a:lstStyle/>
        <a:p>
          <a:r>
            <a:rPr lang="en-US"/>
            <a:t>- Parent must prove:</a:t>
          </a:r>
        </a:p>
      </dgm:t>
    </dgm:pt>
    <dgm:pt modelId="{408DB7B2-ABBB-477F-9AAF-6C2D91FB5C6B}" type="parTrans" cxnId="{5E7D79F5-4BC1-4DD7-A915-35912CBB80CD}">
      <dgm:prSet/>
      <dgm:spPr/>
      <dgm:t>
        <a:bodyPr/>
        <a:lstStyle/>
        <a:p>
          <a:endParaRPr lang="en-US"/>
        </a:p>
      </dgm:t>
    </dgm:pt>
    <dgm:pt modelId="{0D72289C-4CF2-40B5-84E8-F26093185543}" type="sibTrans" cxnId="{5E7D79F5-4BC1-4DD7-A915-35912CBB80CD}">
      <dgm:prSet/>
      <dgm:spPr/>
      <dgm:t>
        <a:bodyPr/>
        <a:lstStyle/>
        <a:p>
          <a:endParaRPr lang="en-US"/>
        </a:p>
      </dgm:t>
    </dgm:pt>
    <dgm:pt modelId="{901FD240-9D5D-46A7-A471-D61E2316A6E5}">
      <dgm:prSet/>
      <dgm:spPr/>
      <dgm:t>
        <a:bodyPr/>
        <a:lstStyle/>
        <a:p>
          <a:r>
            <a:rPr lang="en-US" dirty="0"/>
            <a:t>• Expense actually exists</a:t>
          </a:r>
        </a:p>
      </dgm:t>
    </dgm:pt>
    <dgm:pt modelId="{AEB81EA2-8C79-4A40-AD07-17E5797793E1}" type="parTrans" cxnId="{F7C65141-A1B5-45F0-8307-76E4970C4767}">
      <dgm:prSet/>
      <dgm:spPr/>
      <dgm:t>
        <a:bodyPr/>
        <a:lstStyle/>
        <a:p>
          <a:endParaRPr lang="en-US"/>
        </a:p>
      </dgm:t>
    </dgm:pt>
    <dgm:pt modelId="{82E5A1F9-4C46-42AC-B623-62BEF90A771A}" type="sibTrans" cxnId="{F7C65141-A1B5-45F0-8307-76E4970C4767}">
      <dgm:prSet/>
      <dgm:spPr/>
      <dgm:t>
        <a:bodyPr/>
        <a:lstStyle/>
        <a:p>
          <a:endParaRPr lang="en-US"/>
        </a:p>
      </dgm:t>
    </dgm:pt>
    <dgm:pt modelId="{13390A27-2152-430D-90A0-6A776699EFEA}">
      <dgm:prSet/>
      <dgm:spPr/>
      <dgm:t>
        <a:bodyPr/>
        <a:lstStyle/>
        <a:p>
          <a:r>
            <a:rPr lang="en-US"/>
            <a:t>• Expense is necessary for the operation of the business</a:t>
          </a:r>
        </a:p>
      </dgm:t>
    </dgm:pt>
    <dgm:pt modelId="{6EBF7552-28CD-4978-8787-339BDE4DA01E}" type="parTrans" cxnId="{F11D5720-C0F3-4D70-85A9-96D60267502D}">
      <dgm:prSet/>
      <dgm:spPr/>
      <dgm:t>
        <a:bodyPr/>
        <a:lstStyle/>
        <a:p>
          <a:endParaRPr lang="en-US"/>
        </a:p>
      </dgm:t>
    </dgm:pt>
    <dgm:pt modelId="{3A8FAF3E-B322-4EAA-8346-EE387AF3F4F4}" type="sibTrans" cxnId="{F11D5720-C0F3-4D70-85A9-96D60267502D}">
      <dgm:prSet/>
      <dgm:spPr/>
      <dgm:t>
        <a:bodyPr/>
        <a:lstStyle/>
        <a:p>
          <a:endParaRPr lang="en-US"/>
        </a:p>
      </dgm:t>
    </dgm:pt>
    <dgm:pt modelId="{8101E4C2-A5AE-4AE6-9F6A-9E507972AD1E}">
      <dgm:prSet/>
      <dgm:spPr/>
      <dgm:t>
        <a:bodyPr/>
        <a:lstStyle/>
        <a:p>
          <a:r>
            <a:rPr lang="en-US" dirty="0"/>
            <a:t>• Expense is reasonable</a:t>
          </a:r>
        </a:p>
      </dgm:t>
    </dgm:pt>
    <dgm:pt modelId="{48C6D7F7-FF58-4FF2-9E7F-71153D92292A}" type="parTrans" cxnId="{546CCC61-8018-460B-A0DB-D163F7E93794}">
      <dgm:prSet/>
      <dgm:spPr/>
      <dgm:t>
        <a:bodyPr/>
        <a:lstStyle/>
        <a:p>
          <a:endParaRPr lang="en-US"/>
        </a:p>
      </dgm:t>
    </dgm:pt>
    <dgm:pt modelId="{E5EC64D8-C037-4C98-97DB-FF7F4D551F30}" type="sibTrans" cxnId="{546CCC61-8018-460B-A0DB-D163F7E93794}">
      <dgm:prSet/>
      <dgm:spPr/>
      <dgm:t>
        <a:bodyPr/>
        <a:lstStyle/>
        <a:p>
          <a:endParaRPr lang="en-US"/>
        </a:p>
      </dgm:t>
    </dgm:pt>
    <dgm:pt modelId="{1474C428-8E6A-4AA3-AB89-9B1799C18379}">
      <dgm:prSet/>
      <dgm:spPr/>
      <dgm:t>
        <a:bodyPr/>
        <a:lstStyle/>
        <a:p>
          <a:r>
            <a:rPr lang="en-US"/>
            <a:t>- Failure → Expense disallowed for child support calculation.</a:t>
          </a:r>
        </a:p>
      </dgm:t>
    </dgm:pt>
    <dgm:pt modelId="{78DA3D6F-AA7D-4872-9A4C-5F845D46BEE3}" type="parTrans" cxnId="{5406410C-3094-46A0-9A29-3DD4CAB3669C}">
      <dgm:prSet/>
      <dgm:spPr/>
      <dgm:t>
        <a:bodyPr/>
        <a:lstStyle/>
        <a:p>
          <a:endParaRPr lang="en-US"/>
        </a:p>
      </dgm:t>
    </dgm:pt>
    <dgm:pt modelId="{7E6B5488-7B22-411A-AA33-79667088018A}" type="sibTrans" cxnId="{5406410C-3094-46A0-9A29-3DD4CAB3669C}">
      <dgm:prSet/>
      <dgm:spPr/>
      <dgm:t>
        <a:bodyPr/>
        <a:lstStyle/>
        <a:p>
          <a:endParaRPr lang="en-US"/>
        </a:p>
      </dgm:t>
    </dgm:pt>
    <dgm:pt modelId="{E9273195-B60C-4A26-AEA2-C8830C3206E7}" type="pres">
      <dgm:prSet presAssocID="{0EF98AA4-899C-40E5-865B-6C08B4944D96}" presName="diagram" presStyleCnt="0">
        <dgm:presLayoutVars>
          <dgm:dir/>
          <dgm:resizeHandles val="exact"/>
        </dgm:presLayoutVars>
      </dgm:prSet>
      <dgm:spPr/>
    </dgm:pt>
    <dgm:pt modelId="{14674015-0364-4E2B-859E-C1EF059E14FB}" type="pres">
      <dgm:prSet presAssocID="{6536D784-B941-4BA0-A41F-2AD80713BF12}" presName="node" presStyleLbl="node1" presStyleIdx="0" presStyleCnt="5">
        <dgm:presLayoutVars>
          <dgm:bulletEnabled val="1"/>
        </dgm:presLayoutVars>
      </dgm:prSet>
      <dgm:spPr/>
    </dgm:pt>
    <dgm:pt modelId="{2DD0ACC0-78D7-45D8-866C-6EBB309898C4}" type="pres">
      <dgm:prSet presAssocID="{0D72289C-4CF2-40B5-84E8-F26093185543}" presName="sibTrans" presStyleCnt="0"/>
      <dgm:spPr/>
    </dgm:pt>
    <dgm:pt modelId="{2AC3F74A-7D04-4775-BF40-802C95C3EC26}" type="pres">
      <dgm:prSet presAssocID="{901FD240-9D5D-46A7-A471-D61E2316A6E5}" presName="node" presStyleLbl="node1" presStyleIdx="1" presStyleCnt="5">
        <dgm:presLayoutVars>
          <dgm:bulletEnabled val="1"/>
        </dgm:presLayoutVars>
      </dgm:prSet>
      <dgm:spPr/>
    </dgm:pt>
    <dgm:pt modelId="{7C3130C2-613C-4FF6-910C-FBCFD43AC64E}" type="pres">
      <dgm:prSet presAssocID="{82E5A1F9-4C46-42AC-B623-62BEF90A771A}" presName="sibTrans" presStyleCnt="0"/>
      <dgm:spPr/>
    </dgm:pt>
    <dgm:pt modelId="{5DD77CBB-2E50-48DF-A24F-14FBA01BCDA8}" type="pres">
      <dgm:prSet presAssocID="{13390A27-2152-430D-90A0-6A776699EFEA}" presName="node" presStyleLbl="node1" presStyleIdx="2" presStyleCnt="5">
        <dgm:presLayoutVars>
          <dgm:bulletEnabled val="1"/>
        </dgm:presLayoutVars>
      </dgm:prSet>
      <dgm:spPr/>
    </dgm:pt>
    <dgm:pt modelId="{9EF206DA-0239-4BB5-AA80-BE6CA388E598}" type="pres">
      <dgm:prSet presAssocID="{3A8FAF3E-B322-4EAA-8346-EE387AF3F4F4}" presName="sibTrans" presStyleCnt="0"/>
      <dgm:spPr/>
    </dgm:pt>
    <dgm:pt modelId="{B1BDC72E-B565-4863-8BF4-06352185945D}" type="pres">
      <dgm:prSet presAssocID="{8101E4C2-A5AE-4AE6-9F6A-9E507972AD1E}" presName="node" presStyleLbl="node1" presStyleIdx="3" presStyleCnt="5">
        <dgm:presLayoutVars>
          <dgm:bulletEnabled val="1"/>
        </dgm:presLayoutVars>
      </dgm:prSet>
      <dgm:spPr/>
    </dgm:pt>
    <dgm:pt modelId="{69FC6344-4862-4BDA-ABA1-F9C2360C8C70}" type="pres">
      <dgm:prSet presAssocID="{E5EC64D8-C037-4C98-97DB-FF7F4D551F30}" presName="sibTrans" presStyleCnt="0"/>
      <dgm:spPr/>
    </dgm:pt>
    <dgm:pt modelId="{3097342C-F2EE-4405-8CD8-831BDFBC9881}" type="pres">
      <dgm:prSet presAssocID="{1474C428-8E6A-4AA3-AB89-9B1799C18379}" presName="node" presStyleLbl="node1" presStyleIdx="4" presStyleCnt="5">
        <dgm:presLayoutVars>
          <dgm:bulletEnabled val="1"/>
        </dgm:presLayoutVars>
      </dgm:prSet>
      <dgm:spPr/>
    </dgm:pt>
  </dgm:ptLst>
  <dgm:cxnLst>
    <dgm:cxn modelId="{5406410C-3094-46A0-9A29-3DD4CAB3669C}" srcId="{0EF98AA4-899C-40E5-865B-6C08B4944D96}" destId="{1474C428-8E6A-4AA3-AB89-9B1799C18379}" srcOrd="4" destOrd="0" parTransId="{78DA3D6F-AA7D-4872-9A4C-5F845D46BEE3}" sibTransId="{7E6B5488-7B22-411A-AA33-79667088018A}"/>
    <dgm:cxn modelId="{F11D5720-C0F3-4D70-85A9-96D60267502D}" srcId="{0EF98AA4-899C-40E5-865B-6C08B4944D96}" destId="{13390A27-2152-430D-90A0-6A776699EFEA}" srcOrd="2" destOrd="0" parTransId="{6EBF7552-28CD-4978-8787-339BDE4DA01E}" sibTransId="{3A8FAF3E-B322-4EAA-8346-EE387AF3F4F4}"/>
    <dgm:cxn modelId="{5DC0592F-B854-4C4B-AFEF-86E1A7727F81}" type="presOf" srcId="{6536D784-B941-4BA0-A41F-2AD80713BF12}" destId="{14674015-0364-4E2B-859E-C1EF059E14FB}" srcOrd="0" destOrd="0" presId="urn:microsoft.com/office/officeart/2005/8/layout/default"/>
    <dgm:cxn modelId="{F7C65141-A1B5-45F0-8307-76E4970C4767}" srcId="{0EF98AA4-899C-40E5-865B-6C08B4944D96}" destId="{901FD240-9D5D-46A7-A471-D61E2316A6E5}" srcOrd="1" destOrd="0" parTransId="{AEB81EA2-8C79-4A40-AD07-17E5797793E1}" sibTransId="{82E5A1F9-4C46-42AC-B623-62BEF90A771A}"/>
    <dgm:cxn modelId="{546CCC61-8018-460B-A0DB-D163F7E93794}" srcId="{0EF98AA4-899C-40E5-865B-6C08B4944D96}" destId="{8101E4C2-A5AE-4AE6-9F6A-9E507972AD1E}" srcOrd="3" destOrd="0" parTransId="{48C6D7F7-FF58-4FF2-9E7F-71153D92292A}" sibTransId="{E5EC64D8-C037-4C98-97DB-FF7F4D551F30}"/>
    <dgm:cxn modelId="{0DB4D057-630B-410D-9F76-FC5B9BC31D03}" type="presOf" srcId="{0EF98AA4-899C-40E5-865B-6C08B4944D96}" destId="{E9273195-B60C-4A26-AEA2-C8830C3206E7}" srcOrd="0" destOrd="0" presId="urn:microsoft.com/office/officeart/2005/8/layout/default"/>
    <dgm:cxn modelId="{8C139096-4D7D-4F87-9102-3E49D4C95ACD}" type="presOf" srcId="{8101E4C2-A5AE-4AE6-9F6A-9E507972AD1E}" destId="{B1BDC72E-B565-4863-8BF4-06352185945D}" srcOrd="0" destOrd="0" presId="urn:microsoft.com/office/officeart/2005/8/layout/default"/>
    <dgm:cxn modelId="{994D55C6-A192-4647-8EA0-2AEC085C492C}" type="presOf" srcId="{901FD240-9D5D-46A7-A471-D61E2316A6E5}" destId="{2AC3F74A-7D04-4775-BF40-802C95C3EC26}" srcOrd="0" destOrd="0" presId="urn:microsoft.com/office/officeart/2005/8/layout/default"/>
    <dgm:cxn modelId="{793A76DD-AC8D-40E5-89D7-D6753F87CEFE}" type="presOf" srcId="{13390A27-2152-430D-90A0-6A776699EFEA}" destId="{5DD77CBB-2E50-48DF-A24F-14FBA01BCDA8}" srcOrd="0" destOrd="0" presId="urn:microsoft.com/office/officeart/2005/8/layout/default"/>
    <dgm:cxn modelId="{5E7D79F5-4BC1-4DD7-A915-35912CBB80CD}" srcId="{0EF98AA4-899C-40E5-865B-6C08B4944D96}" destId="{6536D784-B941-4BA0-A41F-2AD80713BF12}" srcOrd="0" destOrd="0" parTransId="{408DB7B2-ABBB-477F-9AAF-6C2D91FB5C6B}" sibTransId="{0D72289C-4CF2-40B5-84E8-F26093185543}"/>
    <dgm:cxn modelId="{5A42A0FC-AF33-4302-9A25-EC26753A3D6B}" type="presOf" srcId="{1474C428-8E6A-4AA3-AB89-9B1799C18379}" destId="{3097342C-F2EE-4405-8CD8-831BDFBC9881}" srcOrd="0" destOrd="0" presId="urn:microsoft.com/office/officeart/2005/8/layout/default"/>
    <dgm:cxn modelId="{44AAAB73-E2FD-4143-A47C-0A87D88F9BFC}" type="presParOf" srcId="{E9273195-B60C-4A26-AEA2-C8830C3206E7}" destId="{14674015-0364-4E2B-859E-C1EF059E14FB}" srcOrd="0" destOrd="0" presId="urn:microsoft.com/office/officeart/2005/8/layout/default"/>
    <dgm:cxn modelId="{5BD75CB4-BA0E-4CC7-88A7-2D28F203E904}" type="presParOf" srcId="{E9273195-B60C-4A26-AEA2-C8830C3206E7}" destId="{2DD0ACC0-78D7-45D8-866C-6EBB309898C4}" srcOrd="1" destOrd="0" presId="urn:microsoft.com/office/officeart/2005/8/layout/default"/>
    <dgm:cxn modelId="{20E03A5C-FE5A-4C3A-9262-09198B6E3FB7}" type="presParOf" srcId="{E9273195-B60C-4A26-AEA2-C8830C3206E7}" destId="{2AC3F74A-7D04-4775-BF40-802C95C3EC26}" srcOrd="2" destOrd="0" presId="urn:microsoft.com/office/officeart/2005/8/layout/default"/>
    <dgm:cxn modelId="{70637695-A0B7-4BCC-AEED-4E028C6F487F}" type="presParOf" srcId="{E9273195-B60C-4A26-AEA2-C8830C3206E7}" destId="{7C3130C2-613C-4FF6-910C-FBCFD43AC64E}" srcOrd="3" destOrd="0" presId="urn:microsoft.com/office/officeart/2005/8/layout/default"/>
    <dgm:cxn modelId="{DBF5A071-2761-4612-BDA0-A4118D47B933}" type="presParOf" srcId="{E9273195-B60C-4A26-AEA2-C8830C3206E7}" destId="{5DD77CBB-2E50-48DF-A24F-14FBA01BCDA8}" srcOrd="4" destOrd="0" presId="urn:microsoft.com/office/officeart/2005/8/layout/default"/>
    <dgm:cxn modelId="{C878D893-3EAB-4B9C-A08A-64A425C3049A}" type="presParOf" srcId="{E9273195-B60C-4A26-AEA2-C8830C3206E7}" destId="{9EF206DA-0239-4BB5-AA80-BE6CA388E598}" srcOrd="5" destOrd="0" presId="urn:microsoft.com/office/officeart/2005/8/layout/default"/>
    <dgm:cxn modelId="{9E1ED4E2-F166-44C0-A5C8-FC12E3C43838}" type="presParOf" srcId="{E9273195-B60C-4A26-AEA2-C8830C3206E7}" destId="{B1BDC72E-B565-4863-8BF4-06352185945D}" srcOrd="6" destOrd="0" presId="urn:microsoft.com/office/officeart/2005/8/layout/default"/>
    <dgm:cxn modelId="{2B52883B-86A5-42CA-B6C2-B2392F4EEA38}" type="presParOf" srcId="{E9273195-B60C-4A26-AEA2-C8830C3206E7}" destId="{69FC6344-4862-4BDA-ABA1-F9C2360C8C70}" srcOrd="7" destOrd="0" presId="urn:microsoft.com/office/officeart/2005/8/layout/default"/>
    <dgm:cxn modelId="{59833DCF-EC9F-485B-BDCF-7A793F792432}" type="presParOf" srcId="{E9273195-B60C-4A26-AEA2-C8830C3206E7}" destId="{3097342C-F2EE-4405-8CD8-831BDFBC98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AA437-D69B-48B1-89EA-5BCEE2841B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8B8DE1-3D7C-4E95-B637-D2D27428F298}">
      <dgm:prSet/>
      <dgm:spPr/>
      <dgm:t>
        <a:bodyPr/>
        <a:lstStyle/>
        <a:p>
          <a:r>
            <a:rPr lang="en-US"/>
            <a:t>✅ Separate accounts and documented transactions.</a:t>
          </a:r>
        </a:p>
      </dgm:t>
    </dgm:pt>
    <dgm:pt modelId="{8A96E911-A264-4910-B143-0D1ECE696EC7}" type="parTrans" cxnId="{E21ED706-336F-4825-AF25-D93FADB0CC1E}">
      <dgm:prSet/>
      <dgm:spPr/>
      <dgm:t>
        <a:bodyPr/>
        <a:lstStyle/>
        <a:p>
          <a:endParaRPr lang="en-US"/>
        </a:p>
      </dgm:t>
    </dgm:pt>
    <dgm:pt modelId="{EDA86E7B-4865-444C-9BDA-8AD883321C7A}" type="sibTrans" cxnId="{E21ED706-336F-4825-AF25-D93FADB0CC1E}">
      <dgm:prSet/>
      <dgm:spPr/>
      <dgm:t>
        <a:bodyPr/>
        <a:lstStyle/>
        <a:p>
          <a:endParaRPr lang="en-US"/>
        </a:p>
      </dgm:t>
    </dgm:pt>
    <dgm:pt modelId="{3EC67D79-F85C-4C96-BBC4-3F30E7F6BAC5}">
      <dgm:prSet/>
      <dgm:spPr/>
      <dgm:t>
        <a:bodyPr/>
        <a:lstStyle/>
        <a:p>
          <a:r>
            <a:rPr lang="en-US"/>
            <a:t>❌ Red flags include:</a:t>
          </a:r>
        </a:p>
      </dgm:t>
    </dgm:pt>
    <dgm:pt modelId="{B968C734-06E3-42AB-8615-D026C459E7D9}" type="parTrans" cxnId="{F4C44175-7D28-4B15-9F8B-AD754379DA6A}">
      <dgm:prSet/>
      <dgm:spPr/>
      <dgm:t>
        <a:bodyPr/>
        <a:lstStyle/>
        <a:p>
          <a:endParaRPr lang="en-US"/>
        </a:p>
      </dgm:t>
    </dgm:pt>
    <dgm:pt modelId="{22406D79-EEB7-4A29-9B7B-902853F84EA1}" type="sibTrans" cxnId="{F4C44175-7D28-4B15-9F8B-AD754379DA6A}">
      <dgm:prSet/>
      <dgm:spPr/>
      <dgm:t>
        <a:bodyPr/>
        <a:lstStyle/>
        <a:p>
          <a:endParaRPr lang="en-US"/>
        </a:p>
      </dgm:t>
    </dgm:pt>
    <dgm:pt modelId="{58443429-891C-442B-AF54-16856BAAFF6A}">
      <dgm:prSet/>
      <dgm:spPr/>
      <dgm:t>
        <a:bodyPr/>
        <a:lstStyle/>
        <a:p>
          <a:r>
            <a:rPr lang="en-US"/>
            <a:t>- Single mixed-use account</a:t>
          </a:r>
        </a:p>
      </dgm:t>
    </dgm:pt>
    <dgm:pt modelId="{5B606B77-25CB-41C9-9E7B-355853B1D75E}" type="parTrans" cxnId="{5394875D-6EAD-458A-8038-0C635369C5D3}">
      <dgm:prSet/>
      <dgm:spPr/>
      <dgm:t>
        <a:bodyPr/>
        <a:lstStyle/>
        <a:p>
          <a:endParaRPr lang="en-US"/>
        </a:p>
      </dgm:t>
    </dgm:pt>
    <dgm:pt modelId="{D96622DF-32A2-46E7-B386-803144FB9203}" type="sibTrans" cxnId="{5394875D-6EAD-458A-8038-0C635369C5D3}">
      <dgm:prSet/>
      <dgm:spPr/>
      <dgm:t>
        <a:bodyPr/>
        <a:lstStyle/>
        <a:p>
          <a:endParaRPr lang="en-US"/>
        </a:p>
      </dgm:t>
    </dgm:pt>
    <dgm:pt modelId="{05BC1B0E-94A9-4E61-831D-F1BD12571464}">
      <dgm:prSet/>
      <dgm:spPr/>
      <dgm:t>
        <a:bodyPr/>
        <a:lstStyle/>
        <a:p>
          <a:r>
            <a:rPr lang="en-US"/>
            <a:t>- Cash deposits without documentation</a:t>
          </a:r>
        </a:p>
      </dgm:t>
    </dgm:pt>
    <dgm:pt modelId="{A630E7E8-3D30-4869-BAB0-43B0AC1748E5}" type="parTrans" cxnId="{FFCA0C4A-7298-4FDB-BFDB-1A39B825EB37}">
      <dgm:prSet/>
      <dgm:spPr/>
      <dgm:t>
        <a:bodyPr/>
        <a:lstStyle/>
        <a:p>
          <a:endParaRPr lang="en-US"/>
        </a:p>
      </dgm:t>
    </dgm:pt>
    <dgm:pt modelId="{D1C60145-6185-49DF-9440-8512A854488A}" type="sibTrans" cxnId="{FFCA0C4A-7298-4FDB-BFDB-1A39B825EB37}">
      <dgm:prSet/>
      <dgm:spPr/>
      <dgm:t>
        <a:bodyPr/>
        <a:lstStyle/>
        <a:p>
          <a:endParaRPr lang="en-US"/>
        </a:p>
      </dgm:t>
    </dgm:pt>
    <dgm:pt modelId="{93F1887F-CED7-4FC7-BD63-31DECCC9C7BC}">
      <dgm:prSet/>
      <dgm:spPr/>
      <dgm:t>
        <a:bodyPr/>
        <a:lstStyle/>
        <a:p>
          <a:r>
            <a:rPr lang="en-US"/>
            <a:t>- Personal expenses paid from business funds</a:t>
          </a:r>
        </a:p>
      </dgm:t>
    </dgm:pt>
    <dgm:pt modelId="{0CD9754B-D431-4C12-989F-86DA0AA6FF81}" type="parTrans" cxnId="{C14549ED-273F-4F24-AD88-D2D1E3D4EE2D}">
      <dgm:prSet/>
      <dgm:spPr/>
      <dgm:t>
        <a:bodyPr/>
        <a:lstStyle/>
        <a:p>
          <a:endParaRPr lang="en-US"/>
        </a:p>
      </dgm:t>
    </dgm:pt>
    <dgm:pt modelId="{4C3C5592-9400-4FA5-9C1E-17A3EE20089F}" type="sibTrans" cxnId="{C14549ED-273F-4F24-AD88-D2D1E3D4EE2D}">
      <dgm:prSet/>
      <dgm:spPr/>
      <dgm:t>
        <a:bodyPr/>
        <a:lstStyle/>
        <a:p>
          <a:endParaRPr lang="en-US"/>
        </a:p>
      </dgm:t>
    </dgm:pt>
    <dgm:pt modelId="{09B0A051-45ED-46B9-AE09-92434B424430}" type="pres">
      <dgm:prSet presAssocID="{ED7AA437-D69B-48B1-89EA-5BCEE2841B9B}" presName="linear" presStyleCnt="0">
        <dgm:presLayoutVars>
          <dgm:animLvl val="lvl"/>
          <dgm:resizeHandles val="exact"/>
        </dgm:presLayoutVars>
      </dgm:prSet>
      <dgm:spPr/>
    </dgm:pt>
    <dgm:pt modelId="{BFED7060-3F8C-4894-A37D-99668C535F92}" type="pres">
      <dgm:prSet presAssocID="{8F8B8DE1-3D7C-4E95-B637-D2D27428F2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AE013DC-E0DE-455B-BD4D-EB6D6DF6F4F0}" type="pres">
      <dgm:prSet presAssocID="{EDA86E7B-4865-444C-9BDA-8AD883321C7A}" presName="spacer" presStyleCnt="0"/>
      <dgm:spPr/>
    </dgm:pt>
    <dgm:pt modelId="{BD40F1A1-792B-4291-9F3A-F3385F0D41C0}" type="pres">
      <dgm:prSet presAssocID="{3EC67D79-F85C-4C96-BBC4-3F30E7F6BA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27DC46-22AA-46DD-860D-66374581D2CA}" type="pres">
      <dgm:prSet presAssocID="{22406D79-EEB7-4A29-9B7B-902853F84EA1}" presName="spacer" presStyleCnt="0"/>
      <dgm:spPr/>
    </dgm:pt>
    <dgm:pt modelId="{66AA5C63-6370-4599-BF23-9C876E407621}" type="pres">
      <dgm:prSet presAssocID="{58443429-891C-442B-AF54-16856BAAFF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FEB161-DB9C-446A-93AA-AD401538706F}" type="pres">
      <dgm:prSet presAssocID="{D96622DF-32A2-46E7-B386-803144FB9203}" presName="spacer" presStyleCnt="0"/>
      <dgm:spPr/>
    </dgm:pt>
    <dgm:pt modelId="{E0DCC9EE-42AA-450B-AD0C-0C3CD0AFB59C}" type="pres">
      <dgm:prSet presAssocID="{05BC1B0E-94A9-4E61-831D-F1BD125714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C88B57-E0C8-4434-AFAC-2ECF701D9B49}" type="pres">
      <dgm:prSet presAssocID="{D1C60145-6185-49DF-9440-8512A854488A}" presName="spacer" presStyleCnt="0"/>
      <dgm:spPr/>
    </dgm:pt>
    <dgm:pt modelId="{447B5E84-17A6-4172-B678-68C25A287852}" type="pres">
      <dgm:prSet presAssocID="{93F1887F-CED7-4FC7-BD63-31DECCC9C7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1ED706-336F-4825-AF25-D93FADB0CC1E}" srcId="{ED7AA437-D69B-48B1-89EA-5BCEE2841B9B}" destId="{8F8B8DE1-3D7C-4E95-B637-D2D27428F298}" srcOrd="0" destOrd="0" parTransId="{8A96E911-A264-4910-B143-0D1ECE696EC7}" sibTransId="{EDA86E7B-4865-444C-9BDA-8AD883321C7A}"/>
    <dgm:cxn modelId="{4CB08D3C-CB2C-4A0A-888A-D6D7FD5A6657}" type="presOf" srcId="{8F8B8DE1-3D7C-4E95-B637-D2D27428F298}" destId="{BFED7060-3F8C-4894-A37D-99668C535F92}" srcOrd="0" destOrd="0" presId="urn:microsoft.com/office/officeart/2005/8/layout/vList2"/>
    <dgm:cxn modelId="{5394875D-6EAD-458A-8038-0C635369C5D3}" srcId="{ED7AA437-D69B-48B1-89EA-5BCEE2841B9B}" destId="{58443429-891C-442B-AF54-16856BAAFF6A}" srcOrd="2" destOrd="0" parTransId="{5B606B77-25CB-41C9-9E7B-355853B1D75E}" sibTransId="{D96622DF-32A2-46E7-B386-803144FB9203}"/>
    <dgm:cxn modelId="{FFCA0C4A-7298-4FDB-BFDB-1A39B825EB37}" srcId="{ED7AA437-D69B-48B1-89EA-5BCEE2841B9B}" destId="{05BC1B0E-94A9-4E61-831D-F1BD12571464}" srcOrd="3" destOrd="0" parTransId="{A630E7E8-3D30-4869-BAB0-43B0AC1748E5}" sibTransId="{D1C60145-6185-49DF-9440-8512A854488A}"/>
    <dgm:cxn modelId="{435F0E54-D0EF-4F56-9FE3-5A667CBF49C0}" type="presOf" srcId="{ED7AA437-D69B-48B1-89EA-5BCEE2841B9B}" destId="{09B0A051-45ED-46B9-AE09-92434B424430}" srcOrd="0" destOrd="0" presId="urn:microsoft.com/office/officeart/2005/8/layout/vList2"/>
    <dgm:cxn modelId="{F4C44175-7D28-4B15-9F8B-AD754379DA6A}" srcId="{ED7AA437-D69B-48B1-89EA-5BCEE2841B9B}" destId="{3EC67D79-F85C-4C96-BBC4-3F30E7F6BAC5}" srcOrd="1" destOrd="0" parTransId="{B968C734-06E3-42AB-8615-D026C459E7D9}" sibTransId="{22406D79-EEB7-4A29-9B7B-902853F84EA1}"/>
    <dgm:cxn modelId="{0A656D7A-9EC8-464C-85EB-64839535CB13}" type="presOf" srcId="{3EC67D79-F85C-4C96-BBC4-3F30E7F6BAC5}" destId="{BD40F1A1-792B-4291-9F3A-F3385F0D41C0}" srcOrd="0" destOrd="0" presId="urn:microsoft.com/office/officeart/2005/8/layout/vList2"/>
    <dgm:cxn modelId="{7142D6C6-D51B-4911-8B54-821381BCAC13}" type="presOf" srcId="{05BC1B0E-94A9-4E61-831D-F1BD12571464}" destId="{E0DCC9EE-42AA-450B-AD0C-0C3CD0AFB59C}" srcOrd="0" destOrd="0" presId="urn:microsoft.com/office/officeart/2005/8/layout/vList2"/>
    <dgm:cxn modelId="{283EF8CE-F85E-436F-A72D-736BB82BA3F4}" type="presOf" srcId="{58443429-891C-442B-AF54-16856BAAFF6A}" destId="{66AA5C63-6370-4599-BF23-9C876E407621}" srcOrd="0" destOrd="0" presId="urn:microsoft.com/office/officeart/2005/8/layout/vList2"/>
    <dgm:cxn modelId="{4B8F70EA-0ECA-4788-A936-C59FEE041D3C}" type="presOf" srcId="{93F1887F-CED7-4FC7-BD63-31DECCC9C7BC}" destId="{447B5E84-17A6-4172-B678-68C25A287852}" srcOrd="0" destOrd="0" presId="urn:microsoft.com/office/officeart/2005/8/layout/vList2"/>
    <dgm:cxn modelId="{C14549ED-273F-4F24-AD88-D2D1E3D4EE2D}" srcId="{ED7AA437-D69B-48B1-89EA-5BCEE2841B9B}" destId="{93F1887F-CED7-4FC7-BD63-31DECCC9C7BC}" srcOrd="4" destOrd="0" parTransId="{0CD9754B-D431-4C12-989F-86DA0AA6FF81}" sibTransId="{4C3C5592-9400-4FA5-9C1E-17A3EE20089F}"/>
    <dgm:cxn modelId="{37B2659D-C5C3-453A-BDA0-8A22794D6764}" type="presParOf" srcId="{09B0A051-45ED-46B9-AE09-92434B424430}" destId="{BFED7060-3F8C-4894-A37D-99668C535F92}" srcOrd="0" destOrd="0" presId="urn:microsoft.com/office/officeart/2005/8/layout/vList2"/>
    <dgm:cxn modelId="{20E6537F-85A7-456D-B65D-D8C913F2A054}" type="presParOf" srcId="{09B0A051-45ED-46B9-AE09-92434B424430}" destId="{0AE013DC-E0DE-455B-BD4D-EB6D6DF6F4F0}" srcOrd="1" destOrd="0" presId="urn:microsoft.com/office/officeart/2005/8/layout/vList2"/>
    <dgm:cxn modelId="{B3C600C1-C339-4432-B54E-2D9960633D69}" type="presParOf" srcId="{09B0A051-45ED-46B9-AE09-92434B424430}" destId="{BD40F1A1-792B-4291-9F3A-F3385F0D41C0}" srcOrd="2" destOrd="0" presId="urn:microsoft.com/office/officeart/2005/8/layout/vList2"/>
    <dgm:cxn modelId="{88101DED-CDE7-4A07-B429-F01087A742B8}" type="presParOf" srcId="{09B0A051-45ED-46B9-AE09-92434B424430}" destId="{1E27DC46-22AA-46DD-860D-66374581D2CA}" srcOrd="3" destOrd="0" presId="urn:microsoft.com/office/officeart/2005/8/layout/vList2"/>
    <dgm:cxn modelId="{02B8BC01-ECB3-425D-8A61-EE4167F6DA63}" type="presParOf" srcId="{09B0A051-45ED-46B9-AE09-92434B424430}" destId="{66AA5C63-6370-4599-BF23-9C876E407621}" srcOrd="4" destOrd="0" presId="urn:microsoft.com/office/officeart/2005/8/layout/vList2"/>
    <dgm:cxn modelId="{642A7FAF-0678-47D6-834D-250C20994DDD}" type="presParOf" srcId="{09B0A051-45ED-46B9-AE09-92434B424430}" destId="{F4FEB161-DB9C-446A-93AA-AD401538706F}" srcOrd="5" destOrd="0" presId="urn:microsoft.com/office/officeart/2005/8/layout/vList2"/>
    <dgm:cxn modelId="{9111AFFE-D2EA-4BDA-83D2-59820FB1B75F}" type="presParOf" srcId="{09B0A051-45ED-46B9-AE09-92434B424430}" destId="{E0DCC9EE-42AA-450B-AD0C-0C3CD0AFB59C}" srcOrd="6" destOrd="0" presId="urn:microsoft.com/office/officeart/2005/8/layout/vList2"/>
    <dgm:cxn modelId="{E29677DF-7935-42B1-BFBA-2BA451EC3B31}" type="presParOf" srcId="{09B0A051-45ED-46B9-AE09-92434B424430}" destId="{88C88B57-E0C8-4434-AFAC-2ECF701D9B49}" srcOrd="7" destOrd="0" presId="urn:microsoft.com/office/officeart/2005/8/layout/vList2"/>
    <dgm:cxn modelId="{53B9E7AB-6885-4D23-863F-308559C08E4C}" type="presParOf" srcId="{09B0A051-45ED-46B9-AE09-92434B424430}" destId="{447B5E84-17A6-4172-B678-68C25A2878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86572-D995-46AF-B065-AA6E63D4F7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1B8BB3-ED52-4CB9-A46B-33934138F71E}">
      <dgm:prSet/>
      <dgm:spPr/>
      <dgm:t>
        <a:bodyPr/>
        <a:lstStyle/>
        <a:p>
          <a:r>
            <a:rPr lang="en-US" dirty="0"/>
            <a:t>- Compare reported income to lifestyle (housing, vehicles, vacations).</a:t>
          </a:r>
        </a:p>
      </dgm:t>
    </dgm:pt>
    <dgm:pt modelId="{33ADFCC0-ABE0-4EF2-929C-322D9E6A5FFC}" type="parTrans" cxnId="{911BDD8A-B8A1-40CC-B83A-AAB2881C4527}">
      <dgm:prSet/>
      <dgm:spPr/>
      <dgm:t>
        <a:bodyPr/>
        <a:lstStyle/>
        <a:p>
          <a:endParaRPr lang="en-US"/>
        </a:p>
      </dgm:t>
    </dgm:pt>
    <dgm:pt modelId="{FFAD20FD-AE00-42B4-AFB6-E57E21C279B5}" type="sibTrans" cxnId="{911BDD8A-B8A1-40CC-B83A-AAB2881C4527}">
      <dgm:prSet/>
      <dgm:spPr/>
      <dgm:t>
        <a:bodyPr/>
        <a:lstStyle/>
        <a:p>
          <a:endParaRPr lang="en-US"/>
        </a:p>
      </dgm:t>
    </dgm:pt>
    <dgm:pt modelId="{ADE7A9DA-138E-4398-8E12-632F1C76296E}">
      <dgm:prSet/>
      <dgm:spPr/>
      <dgm:t>
        <a:bodyPr/>
        <a:lstStyle/>
        <a:p>
          <a:r>
            <a:rPr lang="en-US"/>
            <a:t>- If lifestyle exceeds reported income, consider imputation or further inquiry.</a:t>
          </a:r>
        </a:p>
      </dgm:t>
    </dgm:pt>
    <dgm:pt modelId="{F3AA24A4-3EF3-47BD-8B4B-297D619EBE52}" type="parTrans" cxnId="{2790DAB5-65B8-4CC7-9FC9-7ECF731F3B6D}">
      <dgm:prSet/>
      <dgm:spPr/>
      <dgm:t>
        <a:bodyPr/>
        <a:lstStyle/>
        <a:p>
          <a:endParaRPr lang="en-US"/>
        </a:p>
      </dgm:t>
    </dgm:pt>
    <dgm:pt modelId="{4C688F9C-65F7-4298-BFB7-E63B9E20D10D}" type="sibTrans" cxnId="{2790DAB5-65B8-4CC7-9FC9-7ECF731F3B6D}">
      <dgm:prSet/>
      <dgm:spPr/>
      <dgm:t>
        <a:bodyPr/>
        <a:lstStyle/>
        <a:p>
          <a:endParaRPr lang="en-US"/>
        </a:p>
      </dgm:t>
    </dgm:pt>
    <dgm:pt modelId="{0A175E3A-5AA0-4F75-AF85-6102312CD16E}" type="pres">
      <dgm:prSet presAssocID="{F4586572-D995-46AF-B065-AA6E63D4F777}" presName="diagram" presStyleCnt="0">
        <dgm:presLayoutVars>
          <dgm:dir/>
          <dgm:resizeHandles val="exact"/>
        </dgm:presLayoutVars>
      </dgm:prSet>
      <dgm:spPr/>
    </dgm:pt>
    <dgm:pt modelId="{CDF87BCA-7918-4140-B20D-FCD2863DE2E7}" type="pres">
      <dgm:prSet presAssocID="{191B8BB3-ED52-4CB9-A46B-33934138F71E}" presName="node" presStyleLbl="node1" presStyleIdx="0" presStyleCnt="2">
        <dgm:presLayoutVars>
          <dgm:bulletEnabled val="1"/>
        </dgm:presLayoutVars>
      </dgm:prSet>
      <dgm:spPr/>
    </dgm:pt>
    <dgm:pt modelId="{3EC18E45-C9B9-4F5E-895F-19A1A219AF2C}" type="pres">
      <dgm:prSet presAssocID="{FFAD20FD-AE00-42B4-AFB6-E57E21C279B5}" presName="sibTrans" presStyleCnt="0"/>
      <dgm:spPr/>
    </dgm:pt>
    <dgm:pt modelId="{DE203EF3-6C80-45F1-8BB9-631E92040A62}" type="pres">
      <dgm:prSet presAssocID="{ADE7A9DA-138E-4398-8E12-632F1C76296E}" presName="node" presStyleLbl="node1" presStyleIdx="1" presStyleCnt="2">
        <dgm:presLayoutVars>
          <dgm:bulletEnabled val="1"/>
        </dgm:presLayoutVars>
      </dgm:prSet>
      <dgm:spPr/>
    </dgm:pt>
  </dgm:ptLst>
  <dgm:cxnLst>
    <dgm:cxn modelId="{D5B8D30D-E2E7-40D7-A480-F3507F314D80}" type="presOf" srcId="{ADE7A9DA-138E-4398-8E12-632F1C76296E}" destId="{DE203EF3-6C80-45F1-8BB9-631E92040A62}" srcOrd="0" destOrd="0" presId="urn:microsoft.com/office/officeart/2005/8/layout/default"/>
    <dgm:cxn modelId="{A0B89851-3ACF-4E68-9148-34D5BCEED555}" type="presOf" srcId="{F4586572-D995-46AF-B065-AA6E63D4F777}" destId="{0A175E3A-5AA0-4F75-AF85-6102312CD16E}" srcOrd="0" destOrd="0" presId="urn:microsoft.com/office/officeart/2005/8/layout/default"/>
    <dgm:cxn modelId="{911BDD8A-B8A1-40CC-B83A-AAB2881C4527}" srcId="{F4586572-D995-46AF-B065-AA6E63D4F777}" destId="{191B8BB3-ED52-4CB9-A46B-33934138F71E}" srcOrd="0" destOrd="0" parTransId="{33ADFCC0-ABE0-4EF2-929C-322D9E6A5FFC}" sibTransId="{FFAD20FD-AE00-42B4-AFB6-E57E21C279B5}"/>
    <dgm:cxn modelId="{6F86C0A9-7CEF-4943-A144-CAE8C298BCB9}" type="presOf" srcId="{191B8BB3-ED52-4CB9-A46B-33934138F71E}" destId="{CDF87BCA-7918-4140-B20D-FCD2863DE2E7}" srcOrd="0" destOrd="0" presId="urn:microsoft.com/office/officeart/2005/8/layout/default"/>
    <dgm:cxn modelId="{2790DAB5-65B8-4CC7-9FC9-7ECF731F3B6D}" srcId="{F4586572-D995-46AF-B065-AA6E63D4F777}" destId="{ADE7A9DA-138E-4398-8E12-632F1C76296E}" srcOrd="1" destOrd="0" parTransId="{F3AA24A4-3EF3-47BD-8B4B-297D619EBE52}" sibTransId="{4C688F9C-65F7-4298-BFB7-E63B9E20D10D}"/>
    <dgm:cxn modelId="{C33179C0-163C-4C81-91CC-76830C0DD179}" type="presParOf" srcId="{0A175E3A-5AA0-4F75-AF85-6102312CD16E}" destId="{CDF87BCA-7918-4140-B20D-FCD2863DE2E7}" srcOrd="0" destOrd="0" presId="urn:microsoft.com/office/officeart/2005/8/layout/default"/>
    <dgm:cxn modelId="{01601437-1660-48F3-B4DD-EDF3C9637035}" type="presParOf" srcId="{0A175E3A-5AA0-4F75-AF85-6102312CD16E}" destId="{3EC18E45-C9B9-4F5E-895F-19A1A219AF2C}" srcOrd="1" destOrd="0" presId="urn:microsoft.com/office/officeart/2005/8/layout/default"/>
    <dgm:cxn modelId="{4187EEE9-FD99-40EC-9F97-607B57EC6301}" type="presParOf" srcId="{0A175E3A-5AA0-4F75-AF85-6102312CD16E}" destId="{DE203EF3-6C80-45F1-8BB9-631E92040A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D9CB-4BA1-4A8C-B152-3FDC2460EDC1}">
      <dsp:nvSpPr>
        <dsp:cNvPr id="0" name=""/>
        <dsp:cNvSpPr/>
      </dsp:nvSpPr>
      <dsp:spPr>
        <a:xfrm>
          <a:off x="610" y="346529"/>
          <a:ext cx="2380430" cy="14282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Sole proprietors</a:t>
          </a:r>
          <a:endParaRPr lang="en-US" sz="1800" kern="1200"/>
        </a:p>
      </dsp:txBody>
      <dsp:txXfrm>
        <a:off x="610" y="346529"/>
        <a:ext cx="2380430" cy="1428258"/>
      </dsp:txXfrm>
    </dsp:sp>
    <dsp:sp modelId="{1F9426BA-8665-4748-BF16-70ED0F3B40A3}">
      <dsp:nvSpPr>
        <dsp:cNvPr id="0" name=""/>
        <dsp:cNvSpPr/>
      </dsp:nvSpPr>
      <dsp:spPr>
        <a:xfrm>
          <a:off x="2619083" y="346529"/>
          <a:ext cx="2380430" cy="1428258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Independent contractors</a:t>
          </a:r>
          <a:endParaRPr lang="en-US" sz="1800" kern="1200"/>
        </a:p>
      </dsp:txBody>
      <dsp:txXfrm>
        <a:off x="2619083" y="346529"/>
        <a:ext cx="2380430" cy="1428258"/>
      </dsp:txXfrm>
    </dsp:sp>
    <dsp:sp modelId="{9F13C8B2-20C3-4382-95D5-7AD5C9C7F94F}">
      <dsp:nvSpPr>
        <dsp:cNvPr id="0" name=""/>
        <dsp:cNvSpPr/>
      </dsp:nvSpPr>
      <dsp:spPr>
        <a:xfrm>
          <a:off x="610" y="2012830"/>
          <a:ext cx="2380430" cy="1428258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Freelancers</a:t>
          </a:r>
          <a:endParaRPr lang="en-US" sz="1800" kern="1200"/>
        </a:p>
      </dsp:txBody>
      <dsp:txXfrm>
        <a:off x="610" y="2012830"/>
        <a:ext cx="2380430" cy="1428258"/>
      </dsp:txXfrm>
    </dsp:sp>
    <dsp:sp modelId="{03F4ED45-3959-45DE-A2B7-B5A0BE86050F}">
      <dsp:nvSpPr>
        <dsp:cNvPr id="0" name=""/>
        <dsp:cNvSpPr/>
      </dsp:nvSpPr>
      <dsp:spPr>
        <a:xfrm>
          <a:off x="2619083" y="2012830"/>
          <a:ext cx="2380430" cy="1428258"/>
        </a:xfrm>
        <a:prstGeom prst="rect">
          <a:avLst/>
        </a:prstGeom>
        <a:gradFill rotWithShape="0">
          <a:gsLst>
            <a:gs pos="12000">
              <a:srgbClr val="00B0F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Gig workers (rideshare drivers, delivery drivers, tutors, home cleaners, DoorDash, Instacart, Uber, Lyft)</a:t>
          </a:r>
          <a:endParaRPr lang="en-US" sz="1800" kern="1200" dirty="0"/>
        </a:p>
      </dsp:txBody>
      <dsp:txXfrm>
        <a:off x="2619083" y="2012830"/>
        <a:ext cx="2380430" cy="1428258"/>
      </dsp:txXfrm>
    </dsp:sp>
    <dsp:sp modelId="{ACF5FDE7-2D30-4922-A37D-892DAAF91919}">
      <dsp:nvSpPr>
        <dsp:cNvPr id="0" name=""/>
        <dsp:cNvSpPr/>
      </dsp:nvSpPr>
      <dsp:spPr>
        <a:xfrm>
          <a:off x="1309846" y="3679132"/>
          <a:ext cx="2380430" cy="1428258"/>
        </a:xfrm>
        <a:prstGeom prst="rect">
          <a:avLst/>
        </a:prstGeom>
        <a:gradFill rotWithShape="0">
          <a:gsLst>
            <a:gs pos="6300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Partnerships and S-Corp owners</a:t>
          </a:r>
          <a:endParaRPr lang="en-US" sz="1800" kern="1200"/>
        </a:p>
      </dsp:txBody>
      <dsp:txXfrm>
        <a:off x="1309846" y="3679132"/>
        <a:ext cx="2380430" cy="142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0B318-930F-4641-A27F-624A00886833}">
      <dsp:nvSpPr>
        <dsp:cNvPr id="0" name=""/>
        <dsp:cNvSpPr/>
      </dsp:nvSpPr>
      <dsp:spPr>
        <a:xfrm>
          <a:off x="0" y="0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A2D26-6A7B-44AC-A2EF-C7401D2B0507}">
      <dsp:nvSpPr>
        <dsp:cNvPr id="0" name=""/>
        <dsp:cNvSpPr/>
      </dsp:nvSpPr>
      <dsp:spPr>
        <a:xfrm>
          <a:off x="0" y="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Must be documented.</a:t>
          </a:r>
        </a:p>
      </dsp:txBody>
      <dsp:txXfrm>
        <a:off x="0" y="0"/>
        <a:ext cx="5000124" cy="1363480"/>
      </dsp:txXfrm>
    </dsp:sp>
    <dsp:sp modelId="{3B180023-FEB6-454D-B37E-6A79DDA2B418}">
      <dsp:nvSpPr>
        <dsp:cNvPr id="0" name=""/>
        <dsp:cNvSpPr/>
      </dsp:nvSpPr>
      <dsp:spPr>
        <a:xfrm>
          <a:off x="0" y="1363480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C63CC-B524-4388-8379-E8273F2B8164}">
      <dsp:nvSpPr>
        <dsp:cNvPr id="0" name=""/>
        <dsp:cNvSpPr/>
      </dsp:nvSpPr>
      <dsp:spPr>
        <a:xfrm>
          <a:off x="0" y="136348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Must be necessary for business operation.</a:t>
          </a:r>
        </a:p>
      </dsp:txBody>
      <dsp:txXfrm>
        <a:off x="0" y="1363480"/>
        <a:ext cx="5000124" cy="1363480"/>
      </dsp:txXfrm>
    </dsp:sp>
    <dsp:sp modelId="{1AA47FDA-E139-4401-9F5E-E1FA3314BD7F}">
      <dsp:nvSpPr>
        <dsp:cNvPr id="0" name=""/>
        <dsp:cNvSpPr/>
      </dsp:nvSpPr>
      <dsp:spPr>
        <a:xfrm>
          <a:off x="0" y="2726960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AF9E3-E44C-4100-A83E-2DB5068912C2}">
      <dsp:nvSpPr>
        <dsp:cNvPr id="0" name=""/>
        <dsp:cNvSpPr/>
      </dsp:nvSpPr>
      <dsp:spPr>
        <a:xfrm>
          <a:off x="0" y="272696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Must be reasonable in amount.</a:t>
          </a:r>
        </a:p>
      </dsp:txBody>
      <dsp:txXfrm>
        <a:off x="0" y="2726960"/>
        <a:ext cx="5000124" cy="1363480"/>
      </dsp:txXfrm>
    </dsp:sp>
    <dsp:sp modelId="{21AA684C-4741-49A4-9269-4F8885D51398}">
      <dsp:nvSpPr>
        <dsp:cNvPr id="0" name=""/>
        <dsp:cNvSpPr/>
      </dsp:nvSpPr>
      <dsp:spPr>
        <a:xfrm>
          <a:off x="0" y="4090440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33094-E0CA-4E9A-8189-BC07CB8FC28B}">
      <dsp:nvSpPr>
        <dsp:cNvPr id="0" name=""/>
        <dsp:cNvSpPr/>
      </dsp:nvSpPr>
      <dsp:spPr>
        <a:xfrm>
          <a:off x="0" y="4090440"/>
          <a:ext cx="5000124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Self-Employed Parent bears burden of proof.</a:t>
          </a:r>
        </a:p>
      </dsp:txBody>
      <dsp:txXfrm>
        <a:off x="0" y="4090440"/>
        <a:ext cx="5000124" cy="136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74015-0364-4E2B-859E-C1EF059E14FB}">
      <dsp:nvSpPr>
        <dsp:cNvPr id="0" name=""/>
        <dsp:cNvSpPr/>
      </dsp:nvSpPr>
      <dsp:spPr>
        <a:xfrm>
          <a:off x="0" y="179916"/>
          <a:ext cx="2561209" cy="1536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Parent must prove:</a:t>
          </a:r>
        </a:p>
      </dsp:txBody>
      <dsp:txXfrm>
        <a:off x="0" y="179916"/>
        <a:ext cx="2561209" cy="1536725"/>
      </dsp:txXfrm>
    </dsp:sp>
    <dsp:sp modelId="{2AC3F74A-7D04-4775-BF40-802C95C3EC26}">
      <dsp:nvSpPr>
        <dsp:cNvPr id="0" name=""/>
        <dsp:cNvSpPr/>
      </dsp:nvSpPr>
      <dsp:spPr>
        <a:xfrm>
          <a:off x="2817330" y="179916"/>
          <a:ext cx="2561209" cy="15367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• Expense actually exists</a:t>
          </a:r>
        </a:p>
      </dsp:txBody>
      <dsp:txXfrm>
        <a:off x="2817330" y="179916"/>
        <a:ext cx="2561209" cy="1536725"/>
      </dsp:txXfrm>
    </dsp:sp>
    <dsp:sp modelId="{5DD77CBB-2E50-48DF-A24F-14FBA01BCDA8}">
      <dsp:nvSpPr>
        <dsp:cNvPr id="0" name=""/>
        <dsp:cNvSpPr/>
      </dsp:nvSpPr>
      <dsp:spPr>
        <a:xfrm>
          <a:off x="5634661" y="179916"/>
          <a:ext cx="2561209" cy="15367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Expense is necessary for the operation of the business</a:t>
          </a:r>
        </a:p>
      </dsp:txBody>
      <dsp:txXfrm>
        <a:off x="5634661" y="179916"/>
        <a:ext cx="2561209" cy="1536725"/>
      </dsp:txXfrm>
    </dsp:sp>
    <dsp:sp modelId="{B1BDC72E-B565-4863-8BF4-06352185945D}">
      <dsp:nvSpPr>
        <dsp:cNvPr id="0" name=""/>
        <dsp:cNvSpPr/>
      </dsp:nvSpPr>
      <dsp:spPr>
        <a:xfrm>
          <a:off x="1408665" y="1972762"/>
          <a:ext cx="2561209" cy="1536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• Expense is reasonable</a:t>
          </a:r>
        </a:p>
      </dsp:txBody>
      <dsp:txXfrm>
        <a:off x="1408665" y="1972762"/>
        <a:ext cx="2561209" cy="1536725"/>
      </dsp:txXfrm>
    </dsp:sp>
    <dsp:sp modelId="{3097342C-F2EE-4405-8CD8-831BDFBC9881}">
      <dsp:nvSpPr>
        <dsp:cNvPr id="0" name=""/>
        <dsp:cNvSpPr/>
      </dsp:nvSpPr>
      <dsp:spPr>
        <a:xfrm>
          <a:off x="4225995" y="1972762"/>
          <a:ext cx="2561209" cy="15367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Failure → Expense disallowed for child support calculation.</a:t>
          </a:r>
        </a:p>
      </dsp:txBody>
      <dsp:txXfrm>
        <a:off x="4225995" y="1972762"/>
        <a:ext cx="2561209" cy="1536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7060-3F8C-4894-A37D-99668C535F92}">
      <dsp:nvSpPr>
        <dsp:cNvPr id="0" name=""/>
        <dsp:cNvSpPr/>
      </dsp:nvSpPr>
      <dsp:spPr>
        <a:xfrm>
          <a:off x="0" y="133322"/>
          <a:ext cx="8195871" cy="72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✅ Separate accounts and documented transactions.</a:t>
          </a:r>
        </a:p>
      </dsp:txBody>
      <dsp:txXfrm>
        <a:off x="35183" y="168505"/>
        <a:ext cx="8125505" cy="650354"/>
      </dsp:txXfrm>
    </dsp:sp>
    <dsp:sp modelId="{BD40F1A1-792B-4291-9F3A-F3385F0D41C0}">
      <dsp:nvSpPr>
        <dsp:cNvPr id="0" name=""/>
        <dsp:cNvSpPr/>
      </dsp:nvSpPr>
      <dsp:spPr>
        <a:xfrm>
          <a:off x="0" y="934682"/>
          <a:ext cx="8195871" cy="720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❌ Red flags include:</a:t>
          </a:r>
        </a:p>
      </dsp:txBody>
      <dsp:txXfrm>
        <a:off x="35183" y="969865"/>
        <a:ext cx="8125505" cy="650354"/>
      </dsp:txXfrm>
    </dsp:sp>
    <dsp:sp modelId="{66AA5C63-6370-4599-BF23-9C876E407621}">
      <dsp:nvSpPr>
        <dsp:cNvPr id="0" name=""/>
        <dsp:cNvSpPr/>
      </dsp:nvSpPr>
      <dsp:spPr>
        <a:xfrm>
          <a:off x="0" y="1736042"/>
          <a:ext cx="8195871" cy="720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Single mixed-use account</a:t>
          </a:r>
        </a:p>
      </dsp:txBody>
      <dsp:txXfrm>
        <a:off x="35183" y="1771225"/>
        <a:ext cx="8125505" cy="650354"/>
      </dsp:txXfrm>
    </dsp:sp>
    <dsp:sp modelId="{E0DCC9EE-42AA-450B-AD0C-0C3CD0AFB59C}">
      <dsp:nvSpPr>
        <dsp:cNvPr id="0" name=""/>
        <dsp:cNvSpPr/>
      </dsp:nvSpPr>
      <dsp:spPr>
        <a:xfrm>
          <a:off x="0" y="2537402"/>
          <a:ext cx="8195871" cy="720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Cash deposits without documentation</a:t>
          </a:r>
        </a:p>
      </dsp:txBody>
      <dsp:txXfrm>
        <a:off x="35183" y="2572585"/>
        <a:ext cx="8125505" cy="650354"/>
      </dsp:txXfrm>
    </dsp:sp>
    <dsp:sp modelId="{447B5E84-17A6-4172-B678-68C25A287852}">
      <dsp:nvSpPr>
        <dsp:cNvPr id="0" name=""/>
        <dsp:cNvSpPr/>
      </dsp:nvSpPr>
      <dsp:spPr>
        <a:xfrm>
          <a:off x="0" y="3338762"/>
          <a:ext cx="8195871" cy="720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Personal expenses paid from business funds</a:t>
          </a:r>
        </a:p>
      </dsp:txBody>
      <dsp:txXfrm>
        <a:off x="35183" y="3373945"/>
        <a:ext cx="8125505" cy="650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7BCA-7918-4140-B20D-FCD2863DE2E7}">
      <dsp:nvSpPr>
        <dsp:cNvPr id="0" name=""/>
        <dsp:cNvSpPr/>
      </dsp:nvSpPr>
      <dsp:spPr>
        <a:xfrm>
          <a:off x="1000" y="925849"/>
          <a:ext cx="3901842" cy="2341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- Compare reported income to lifestyle (housing, vehicles, vacations).</a:t>
          </a:r>
        </a:p>
      </dsp:txBody>
      <dsp:txXfrm>
        <a:off x="1000" y="925849"/>
        <a:ext cx="3901842" cy="2341105"/>
      </dsp:txXfrm>
    </dsp:sp>
    <dsp:sp modelId="{DE203EF3-6C80-45F1-8BB9-631E92040A62}">
      <dsp:nvSpPr>
        <dsp:cNvPr id="0" name=""/>
        <dsp:cNvSpPr/>
      </dsp:nvSpPr>
      <dsp:spPr>
        <a:xfrm>
          <a:off x="4293027" y="925849"/>
          <a:ext cx="3901842" cy="2341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If lifestyle exceeds reported income, consider imputation or further inquiry.</a:t>
          </a:r>
        </a:p>
      </dsp:txBody>
      <dsp:txXfrm>
        <a:off x="4293027" y="925849"/>
        <a:ext cx="3901842" cy="234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Self-Employment and Child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VA Code § 20-108.2 (C)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A6C98-8F3F-CC3A-23F2-7A1F1D02A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0768F5-CF5A-4F7E-963B-BC63B8AAF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201" y="4018137"/>
            <a:ext cx="3803416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Schedule 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0CDB65-032A-A4DA-429E-82370DB22E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3519" y="756094"/>
            <a:ext cx="8132299" cy="298861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1226F-53B9-F5A9-D423-C30CE126F918}"/>
              </a:ext>
            </a:extLst>
          </p:cNvPr>
          <p:cNvSpPr txBox="1"/>
          <p:nvPr/>
        </p:nvSpPr>
        <p:spPr>
          <a:xfrm>
            <a:off x="4443978" y="4018143"/>
            <a:ext cx="4161833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bg1"/>
                </a:solidFill>
              </a:rPr>
              <a:t>Used by self-employed individuals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bg1"/>
                </a:solidFill>
              </a:rPr>
              <a:t>Reports gross income and deductible expenses</a:t>
            </a: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bg1"/>
                </a:solidFill>
              </a:rPr>
              <a:t>Determines </a:t>
            </a:r>
            <a:r>
              <a:rPr lang="en-US" sz="1600" b="1">
                <a:solidFill>
                  <a:schemeClr val="bg1"/>
                </a:solidFill>
              </a:rPr>
              <a:t>net income or loss</a:t>
            </a:r>
            <a:endParaRPr lang="en-US" sz="1600">
              <a:solidFill>
                <a:schemeClr val="bg1"/>
              </a:solidFill>
            </a:endParaRPr>
          </a:p>
          <a:p>
            <a:pPr marL="214313" indent="-228600" defTabSz="9144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bg1"/>
                </a:solidFill>
              </a:rPr>
              <a:t>Filed with IRS Form 1040</a:t>
            </a:r>
          </a:p>
        </p:txBody>
      </p:sp>
    </p:spTree>
    <p:extLst>
      <p:ext uri="{BB962C8B-B14F-4D97-AF65-F5344CB8AC3E}">
        <p14:creationId xmlns:p14="http://schemas.microsoft.com/office/powerpoint/2010/main" val="34297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B86DB-75CC-8E12-6398-5CFB3AD8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24CC629-5928-76E6-BD38-A276829D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5E96A2-DE3A-FB92-8746-8A50FD241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F226F1-08E2-D7C1-7B4C-21A889EDB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5BDBC6-47E7-2EAD-1463-13BAF824C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9F5CAFF-ECE6-10C7-82EE-03DEE0121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AA6D05-A36F-8781-5ED0-9A5D3C38E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F5EEB5-7CD4-445A-028B-DFCAE11B9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44DD1C-2A95-B0AF-B597-4A18A6E31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99417B9-7F32-BE30-6616-9EE71DE56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5B03746-C3CF-C562-DCF6-5E6246171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9A2DE1-35BB-4A65-9407-0B45B893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A9BF285-6C5E-10EA-36F4-9552464E9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C90CBE8-ABB0-7C2D-7045-09A6EB44F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541D738-4620-5D5E-B654-7A82AEC5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55ADE9B-AF1F-AA9B-F695-A03E7B206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1ED0A29-8552-4728-55B2-D3152A86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AE971C-B1D7-4DEA-E21A-87E1766D5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056EBD7-D3CC-3474-1358-43A5EB48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8CB4E78-DDFE-D2CF-3E56-4F1A7FEE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32E6782-7B82-585C-F975-E805DC92B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D7B7638-A6C9-8F1C-B49A-4C89F20F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501C87-1771-1EB5-5C38-A6AC5D7749F0}"/>
              </a:ext>
            </a:extLst>
          </p:cNvPr>
          <p:cNvSpPr txBox="1"/>
          <p:nvPr/>
        </p:nvSpPr>
        <p:spPr>
          <a:xfrm>
            <a:off x="473201" y="4018137"/>
            <a:ext cx="3803416" cy="212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C – Breaking Down Part I</a:t>
            </a:r>
          </a:p>
        </p:txBody>
      </p:sp>
      <p:pic>
        <p:nvPicPr>
          <p:cNvPr id="4" name="Picture 3" descr="A screenshot of a form&#10;&#10;AI-generated content may be incorrect.">
            <a:extLst>
              <a:ext uri="{FF2B5EF4-FFF2-40B4-BE49-F238E27FC236}">
                <a16:creationId xmlns:a16="http://schemas.microsoft.com/office/drawing/2014/main" id="{27928B0A-B050-30DC-F0B1-A2FF69CF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9" y="1427007"/>
            <a:ext cx="8132299" cy="1646791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C11CB9D2-9967-9B40-D060-97F0A07D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F18210-31E7-04E1-5F7A-4AF55AA9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D5D26B-B987-1ECF-A4C2-D9AA3D00F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D0EE041-92B9-0270-7865-ED12A3937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0B7F0E6-8B0E-352A-023F-50A1115B8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271ECB58-A5D3-1A1B-70F8-7ED756B28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1E6FD-2204-65D2-8E09-226F00A23AF4}"/>
              </a:ext>
            </a:extLst>
          </p:cNvPr>
          <p:cNvSpPr txBox="1"/>
          <p:nvPr/>
        </p:nvSpPr>
        <p:spPr>
          <a:xfrm>
            <a:off x="4443978" y="4018143"/>
            <a:ext cx="4161833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Part I – Business Income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Line 1: Gross receipts/sales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Line 4: Cost of Goods Sold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Line 7: Gross income (Line 1 minus Line 4)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3714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E6CCB-8629-0602-F789-13C4FC8C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13F87C-D62A-0F85-D4AB-6778DBE91674}"/>
              </a:ext>
            </a:extLst>
          </p:cNvPr>
          <p:cNvSpPr txBox="1"/>
          <p:nvPr/>
        </p:nvSpPr>
        <p:spPr>
          <a:xfrm>
            <a:off x="473201" y="4018137"/>
            <a:ext cx="3803416" cy="212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C – Breaking Down Part II</a:t>
            </a:r>
          </a:p>
        </p:txBody>
      </p:sp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B97A84FC-8C14-25CB-DCCB-D58F700E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40" y="220319"/>
            <a:ext cx="5120640" cy="375087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1B0BB-2AB0-9062-5557-BA4E66F41D7F}"/>
              </a:ext>
            </a:extLst>
          </p:cNvPr>
          <p:cNvSpPr txBox="1"/>
          <p:nvPr/>
        </p:nvSpPr>
        <p:spPr>
          <a:xfrm>
            <a:off x="5762311" y="220316"/>
            <a:ext cx="2943343" cy="375768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bg1"/>
              </a:solidFill>
            </a:endParaRP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bg1"/>
              </a:solidFill>
            </a:endParaRP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Part II – Business Expenses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20+ expense categories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Examples: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Advertising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Car/truck expenses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Contract labor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Supplies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Utilities</a:t>
            </a:r>
          </a:p>
          <a:p>
            <a:pPr marL="600075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Line 31: Net profit (Line 7 minus Line 30)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E8FD2-1CE6-3773-CE62-9A1C7311976C}"/>
              </a:ext>
            </a:extLst>
          </p:cNvPr>
          <p:cNvSpPr txBox="1"/>
          <p:nvPr/>
        </p:nvSpPr>
        <p:spPr>
          <a:xfrm>
            <a:off x="5907628" y="3971189"/>
            <a:ext cx="2572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Documentation for each expense in each category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Is this an actual expense?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Is the expense necessary for the business’s operation?</a:t>
            </a:r>
          </a:p>
        </p:txBody>
      </p:sp>
    </p:spTree>
    <p:extLst>
      <p:ext uri="{BB962C8B-B14F-4D97-AF65-F5344CB8AC3E}">
        <p14:creationId xmlns:p14="http://schemas.microsoft.com/office/powerpoint/2010/main" val="170837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44B83-C1F2-AB8B-8100-C9B15631E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BCD25A4-5825-ECA2-813F-27D577974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250D30-D654-E6DC-408D-4E991AA2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4D8235-AF04-3FB4-AA61-E9EF11C28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22823-FA4B-8536-22A8-C6ECDDAF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64865-C537-D65B-7FF6-509BCCDA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Specialized Expenses</a:t>
            </a: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B33582-73BD-DCFA-1D6D-2E959131E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38" y="2881464"/>
            <a:ext cx="4114800" cy="1349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33424A2-3350-60A4-246C-B827F00B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35" y="3896414"/>
            <a:ext cx="3670074" cy="1496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12402-D788-6AD9-66DC-C8CC3218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38" y="5179511"/>
            <a:ext cx="3428202" cy="1496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A8E5DF-698D-F189-8C30-7BFECBDE56D3}"/>
              </a:ext>
            </a:extLst>
          </p:cNvPr>
          <p:cNvSpPr txBox="1"/>
          <p:nvPr/>
        </p:nvSpPr>
        <p:spPr>
          <a:xfrm>
            <a:off x="1457938" y="234188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 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39395-0FB6-0C88-E8A8-FD1537422642}"/>
              </a:ext>
            </a:extLst>
          </p:cNvPr>
          <p:cNvSpPr txBox="1"/>
          <p:nvPr/>
        </p:nvSpPr>
        <p:spPr>
          <a:xfrm>
            <a:off x="6216172" y="32124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Vehicle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FEED6-B688-0770-AA34-30F378026F3F}"/>
              </a:ext>
            </a:extLst>
          </p:cNvPr>
          <p:cNvSpPr txBox="1"/>
          <p:nvPr/>
        </p:nvSpPr>
        <p:spPr>
          <a:xfrm>
            <a:off x="1037673" y="4606898"/>
            <a:ext cx="231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Expenses</a:t>
            </a:r>
          </a:p>
        </p:txBody>
      </p:sp>
    </p:spTree>
    <p:extLst>
      <p:ext uri="{BB962C8B-B14F-4D97-AF65-F5344CB8AC3E}">
        <p14:creationId xmlns:p14="http://schemas.microsoft.com/office/powerpoint/2010/main" val="35585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62E4D-B9E7-2D6B-AAAE-77E51676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55053-8336-F61A-824F-F9A86F02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15B09-AE5A-0994-1656-2CD3ABA3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0441A0-1978-EA23-C7E7-22440E50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895CD-29D9-620F-96DD-52C936DF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797AAD-B183-6C9A-2585-ECFB602A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4A43C-E82E-5332-A4A5-DFBCA419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IRS vs Child Support: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Home Office Deduction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9C5AEE4-5CE4-B2F1-B70E-53FB1DA6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44" y="1783998"/>
            <a:ext cx="4038600" cy="4525963"/>
          </a:xfrm>
          <a:ln>
            <a:solidFill>
              <a:srgbClr val="0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IRS Test</a:t>
            </a:r>
          </a:p>
          <a:p>
            <a:r>
              <a:rPr lang="en-US" sz="3600" dirty="0"/>
              <a:t>Exclusive and Regular Use</a:t>
            </a:r>
          </a:p>
          <a:p>
            <a:pPr lvl="1"/>
            <a:r>
              <a:rPr lang="en-US" sz="3200" dirty="0"/>
              <a:t>Space must be used exclusively and regularly for business.</a:t>
            </a:r>
          </a:p>
          <a:p>
            <a:r>
              <a:rPr lang="en-US" sz="3600" dirty="0"/>
              <a:t>Principal Place of Business</a:t>
            </a:r>
          </a:p>
          <a:p>
            <a:pPr lvl="1"/>
            <a:r>
              <a:rPr lang="en-US" sz="3200" dirty="0"/>
              <a:t>Must be primary business location OR used to meet clients.</a:t>
            </a:r>
          </a:p>
          <a:p>
            <a:r>
              <a:rPr lang="en-US" sz="3600" dirty="0"/>
              <a:t>Deductible Expenses</a:t>
            </a:r>
          </a:p>
          <a:p>
            <a:pPr lvl="1"/>
            <a:r>
              <a:rPr lang="en-US" sz="3200" dirty="0"/>
              <a:t>Direct expenses (office-only).</a:t>
            </a:r>
          </a:p>
          <a:p>
            <a:pPr lvl="1"/>
            <a:r>
              <a:rPr lang="en-US" sz="3600" dirty="0"/>
              <a:t>Indirect expenses (prorated: utilities, mortgage, insurance).</a:t>
            </a:r>
          </a:p>
          <a:p>
            <a:r>
              <a:rPr lang="en-US" sz="4000" dirty="0"/>
              <a:t>Calculation Methods</a:t>
            </a:r>
          </a:p>
          <a:p>
            <a:pPr lvl="1"/>
            <a:r>
              <a:rPr lang="en-US" sz="4000" dirty="0"/>
              <a:t>Regular Method: % of home used × total expenses.</a:t>
            </a:r>
          </a:p>
          <a:p>
            <a:pPr lvl="1"/>
            <a:r>
              <a:rPr lang="en-US" sz="4000" dirty="0"/>
              <a:t>Simplified Method: $5 per sq ft, up to 300 sq ft ($1,500 max deduction).</a:t>
            </a:r>
          </a:p>
          <a:p>
            <a:endParaRPr lang="en-US" sz="40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4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994BB12-91EB-7C59-1C67-98347AD679FE}"/>
              </a:ext>
            </a:extLst>
          </p:cNvPr>
          <p:cNvSpPr txBox="1">
            <a:spLocks/>
          </p:cNvSpPr>
          <p:nvPr/>
        </p:nvSpPr>
        <p:spPr>
          <a:xfrm>
            <a:off x="4655088" y="1783998"/>
            <a:ext cx="4038600" cy="45259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ctr" rtl="0" eaLnBrk="1" latinLnBrk="0" hangingPunct="1">
              <a:spcBef>
                <a:spcPts val="768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Support</a:t>
            </a:r>
          </a:p>
          <a:p>
            <a:pPr>
              <a:spcBef>
                <a:spcPts val="768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 the expense actually incurred?</a:t>
            </a:r>
          </a:p>
          <a:p>
            <a:pPr lvl="1">
              <a:spcBef>
                <a:spcPts val="768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there a cost tied directly to the business’s use of the home?</a:t>
            </a:r>
          </a:p>
          <a:p>
            <a:pPr lvl="2">
              <a:spcBef>
                <a:spcPts val="768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Example: If the parent owns the home outright and has no mortgage or extra utilities, the deduction for tax purposes may be paper only </a:t>
            </a:r>
          </a:p>
          <a:p>
            <a:pPr lvl="2">
              <a:spcBef>
                <a:spcPts val="768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there’s no actual cash flow impact → Generally NOT deductible for child support purposes.</a:t>
            </a:r>
          </a:p>
        </p:txBody>
      </p:sp>
    </p:spTree>
    <p:extLst>
      <p:ext uri="{BB962C8B-B14F-4D97-AF65-F5344CB8AC3E}">
        <p14:creationId xmlns:p14="http://schemas.microsoft.com/office/powerpoint/2010/main" val="114037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8DC45-EAAA-5C3C-2537-D5324C0A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099C79-097C-9D9E-DB2E-9E9464F2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468A97-B020-CF48-846A-579F7607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B6D08-C80A-AA09-396B-8237F8C94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E229F7-E514-9EEE-841B-C87DF44A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D9935E-2378-F503-D346-FE7AB122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11BB6-49C2-E99A-A9A7-57BF7BD5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IRS vs Child Support: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Vehicle Expense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5983745-E305-123A-86B8-E3BD29B2B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44" y="1783998"/>
            <a:ext cx="4038600" cy="452596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IRS Test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Two methods: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Standard Mileage ($0.67/mile in 2024)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Actual Expense (fuel, repairs, insurance, etc.)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Must track: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Business vs. personal use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Mileage logs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endParaRPr lang="en-US" sz="40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4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DCFC2C1-9DD2-6157-8052-35764FC207F9}"/>
              </a:ext>
            </a:extLst>
          </p:cNvPr>
          <p:cNvSpPr txBox="1">
            <a:spLocks/>
          </p:cNvSpPr>
          <p:nvPr/>
        </p:nvSpPr>
        <p:spPr>
          <a:xfrm>
            <a:off x="4655088" y="1783998"/>
            <a:ext cx="4038600" cy="45259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ctr" rtl="0" eaLnBrk="1" latinLnBrk="0" hangingPunct="1">
              <a:spcBef>
                <a:spcPts val="768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Support</a:t>
            </a:r>
          </a:p>
          <a:p>
            <a:pPr>
              <a:spcBef>
                <a:spcPts val="768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expense an actual expense necessary for the business to operate?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Would this vehicle expense occurred whether the business existed or not?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Eg.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Use of personal vehicle for driving for Lyft.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Increase of vehicle insurance due to business is a valid business expense.</a:t>
            </a:r>
          </a:p>
          <a:p>
            <a:pPr>
              <a:spcBef>
                <a:spcPts val="768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personal use versus business use by looking at the mileage logs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Proportion actual vehicle expenses by % of personal use versus % of business use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5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A7F2D-9EBA-003E-7E8A-CF3AE2B0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0F9C1E-B6DA-6896-4771-04B2EDC5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CD4A1-3D86-33F6-70B3-CEBB9F201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5A4744-0483-6C53-49D4-3E327BCD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6FD53-73CE-B32A-8AA0-398A8EC98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F857B5-BAA7-C6D1-34C9-E6936CEBC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B05F-89E1-063F-F1DA-7A0EF066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Other Expenses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BAD2803-9C1A-E46D-5636-79ADBF44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44" y="1783998"/>
            <a:ext cx="4038600" cy="452596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Other Expenses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4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D61812-8608-CEE0-EE9C-40E7D124CB6E}"/>
              </a:ext>
            </a:extLst>
          </p:cNvPr>
          <p:cNvSpPr txBox="1">
            <a:spLocks/>
          </p:cNvSpPr>
          <p:nvPr/>
        </p:nvSpPr>
        <p:spPr>
          <a:xfrm>
            <a:off x="4655088" y="1783998"/>
            <a:ext cx="4038600" cy="45259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ctr" rtl="0" eaLnBrk="1" latinLnBrk="0" hangingPunct="1">
              <a:spcBef>
                <a:spcPts val="768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Support</a:t>
            </a:r>
          </a:p>
          <a:p>
            <a:pPr marL="514350" indent="-457200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Often used to hide</a:t>
            </a:r>
          </a:p>
          <a:p>
            <a:pPr marL="514350" indent="-457200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Common entries: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Cell phone &amp; internet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Meals &amp; entertainment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Gifts, software, business subscriptions</a:t>
            </a:r>
          </a:p>
          <a:p>
            <a:pPr marL="914400" marR="0" lvl="2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Red flags: vague labels, large totals, no receipts, payments to family or shell companies</a:t>
            </a:r>
          </a:p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lvl="1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Apportion based on business use versus personal use</a:t>
            </a:r>
          </a:p>
          <a:p>
            <a:pPr lvl="1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Are the expenses necessary for the operation of the business?</a:t>
            </a:r>
          </a:p>
          <a:p>
            <a:pPr lvl="1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600" dirty="0"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Do these expenses reduce the business’s cash flow?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768"/>
              </a:spcBef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A0CB4-F5E2-16C4-867D-3A91E879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577"/>
          <a:stretch/>
        </p:blipFill>
        <p:spPr>
          <a:xfrm>
            <a:off x="455736" y="2761252"/>
            <a:ext cx="3749040" cy="16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B4E66-7FE9-2D53-5457-F1C37839C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37D6F9-CB99-A1DC-9EF4-F0F574203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7F213-2B3C-859A-1DDC-EDEBC2720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1D770-AEE4-D79F-1F52-71BE441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9EC23B-10BE-3C4B-3407-4DE01E55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5A569-189B-D2A4-DD06-B6486508A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19862-1DC9-B60F-93B8-F82776B9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IRS vs Child Support: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Depreciation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71EA80F-1708-B11C-3A01-9A3C651D1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44" y="1783998"/>
            <a:ext cx="4038600" cy="4525963"/>
          </a:xfrm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IRS</a:t>
            </a:r>
          </a:p>
          <a:p>
            <a:r>
              <a:rPr lang="en-US" sz="2800" dirty="0"/>
              <a:t>Depreciation spreads the cost of capital assets over time.</a:t>
            </a:r>
          </a:p>
          <a:p>
            <a:r>
              <a:rPr lang="en-US" sz="2800" dirty="0"/>
              <a:t>- Accelerated depreciation (Section 179) allows larger deductions in early years.</a:t>
            </a:r>
          </a:p>
          <a:p>
            <a:r>
              <a:rPr lang="en-US" sz="2800" dirty="0"/>
              <a:t>- Depreciation (including accelerated) reduces taxable income but does not reflect cash spent.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endParaRPr lang="en-US" sz="40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4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244C2A-F7F6-3DE6-0E5D-93B903602083}"/>
              </a:ext>
            </a:extLst>
          </p:cNvPr>
          <p:cNvSpPr txBox="1">
            <a:spLocks/>
          </p:cNvSpPr>
          <p:nvPr/>
        </p:nvSpPr>
        <p:spPr>
          <a:xfrm>
            <a:off x="4655088" y="1783998"/>
            <a:ext cx="4038600" cy="45259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ctr" rtl="0" eaLnBrk="1" latinLnBrk="0" hangingPunct="1">
              <a:spcBef>
                <a:spcPts val="768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Support</a:t>
            </a:r>
          </a:p>
          <a:p>
            <a:r>
              <a:rPr lang="en-US" dirty="0"/>
              <a:t>Child support focuses on real cash flow, not tax strategies.</a:t>
            </a:r>
          </a:p>
          <a:p>
            <a:r>
              <a:rPr lang="en-US" dirty="0"/>
              <a:t>Depreciation, whether normal or accelerated, is generally disallowed.</a:t>
            </a:r>
          </a:p>
          <a:p>
            <a:r>
              <a:rPr lang="en-US" dirty="0"/>
              <a:t>Depreciation does not impact the business’s cash flow.</a:t>
            </a:r>
          </a:p>
          <a:p>
            <a:pPr marL="347472" indent="-347472" rtl="0" eaLnBrk="1" latinLnBrk="0" hangingPunct="1">
              <a:spcBef>
                <a:spcPts val="768"/>
              </a:spcBef>
              <a:buNone/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2BD76-B5DF-1DD8-4102-0F0592FA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Child Support and the Gig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6B0D-49A6-5390-3E8D-F0246F35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996440"/>
            <a:ext cx="8148319" cy="433324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Gig Workers and Self-Employment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App-based, freelance, and side hustle income</a:t>
            </a: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platforms: Uber, Lyft, Door Dash, Instacart, Upwork, Etsy, Amazon, Airbnb</a:t>
            </a: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 classified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independent contractors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Income reported via 1099-NEC or 1099-K</a:t>
            </a: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web-based platform may provide break down of income and business costs for the Gig worker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7821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79713-0974-2486-33E3-97ADB64D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469401-8D26-E189-A95D-BC8B11079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2F254-71AA-3FA2-A970-A354D076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57448-5F62-13D0-B795-AC56E66F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A45F0F-87A8-E554-8D2C-50E5ECDCE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31033-2C75-73E1-88E4-C276946B2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8D38A-3AE6-A01E-A352-6338F17F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Child Support and the Gig Economy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Form 1099-NEC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89571-CB2F-0087-A16F-2BE49F3676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2" y="2082759"/>
            <a:ext cx="8229600" cy="428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indent="0" defTabSz="91440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2400" b="1" dirty="0"/>
              <a:t>Form 1099-NEC</a:t>
            </a:r>
            <a:endParaRPr lang="en-US" sz="2400" dirty="0"/>
          </a:p>
          <a:p>
            <a:pPr marL="600075" lvl="1" indent="-228600" defTabSz="9144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Nonemployee Compensation </a:t>
            </a:r>
          </a:p>
          <a:p>
            <a:pPr marL="600075" lvl="1" indent="-228600" defTabSz="9144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(formerly reported on 1099-MISC)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Nonemployee compensation totals $600 or more in a year</a:t>
            </a:r>
          </a:p>
          <a:p>
            <a:pPr marL="1285875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Fees, benefits, commissions, prizes, and awards for services performed</a:t>
            </a:r>
          </a:p>
          <a:p>
            <a:pPr marL="1285875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Freelance and gig workers (Uber, Lyft, Instacart)</a:t>
            </a:r>
          </a:p>
          <a:p>
            <a:pPr marL="942975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Received by January 31</a:t>
            </a:r>
            <a:r>
              <a:rPr lang="en-US" sz="2400" baseline="30000" dirty="0"/>
              <a:t>st</a:t>
            </a:r>
            <a:r>
              <a:rPr lang="en-US" sz="2400" dirty="0"/>
              <a:t> each year</a:t>
            </a:r>
          </a:p>
        </p:txBody>
      </p:sp>
      <p:pic>
        <p:nvPicPr>
          <p:cNvPr id="7" name="Picture 2" descr="IRS Form 1099-NEC">
            <a:extLst>
              <a:ext uri="{FF2B5EF4-FFF2-40B4-BE49-F238E27FC236}">
                <a16:creationId xmlns:a16="http://schemas.microsoft.com/office/drawing/2014/main" id="{EC1DABF5-D09A-2A97-BFBC-022F40FB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r="1" b="1832"/>
          <a:stretch/>
        </p:blipFill>
        <p:spPr bwMode="auto">
          <a:xfrm>
            <a:off x="4480559" y="1719352"/>
            <a:ext cx="4206240" cy="18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Statutory Requirements</a:t>
            </a:r>
          </a:p>
          <a:p>
            <a:r>
              <a:rPr lang="en-US" dirty="0"/>
              <a:t>IRS versus Child Support Analysis of Reasonable Business Deduction</a:t>
            </a:r>
          </a:p>
          <a:p>
            <a:r>
              <a:rPr lang="en-US" dirty="0"/>
              <a:t>Schedule C Analysis</a:t>
            </a:r>
          </a:p>
          <a:p>
            <a:r>
              <a:rPr lang="en-US" dirty="0"/>
              <a:t>Depreciation Analysis</a:t>
            </a:r>
          </a:p>
          <a:p>
            <a:r>
              <a:rPr lang="en-US" dirty="0"/>
              <a:t>Gig Economy &amp; Child Support</a:t>
            </a:r>
          </a:p>
          <a:p>
            <a:r>
              <a:rPr lang="en-US" dirty="0"/>
              <a:t>Self-Employment Tax</a:t>
            </a:r>
          </a:p>
          <a:p>
            <a:r>
              <a:rPr lang="en-US" dirty="0"/>
              <a:t>Things to watch for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9CF4F-A489-0FCB-054B-04FD9237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4B246-7FD9-E32E-45AF-72BAAA841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BE0B4-93C6-B508-6B20-6B59F48A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A48B7-E11C-7D6D-35B9-87B1459E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122F5-816D-3371-284A-FACFF7C1F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785AEB-471D-878A-7569-45B604E9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27909-EC11-4EF3-D1AE-92911636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Child Support and the Gig Economy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Form 1099 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DE877-F386-D9B8-DF1C-6D09AB14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" y="1768055"/>
            <a:ext cx="5511800" cy="4525963"/>
          </a:xfrm>
        </p:spPr>
        <p:txBody>
          <a:bodyPr>
            <a:normAutofit fontScale="92500" lnSpcReduction="10000"/>
          </a:bodyPr>
          <a:lstStyle/>
          <a:p>
            <a:pPr defTabSz="685800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Form 1099-K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1099-K = Payment card and Third-Party Network Transactions</a:t>
            </a:r>
          </a:p>
          <a:p>
            <a:pPr marL="942975" lvl="2" indent="-257175" defTabSz="6858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Card payments/transactions from online platforms, apps, or payment card processors totals $2500 or more in a year for 2025 (2024 = over $5000; 2026 on = $600)</a:t>
            </a:r>
          </a:p>
          <a:p>
            <a:pPr marL="1285875" lvl="3" indent="-257175" defTabSz="6858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Independent contractors report this income on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Schedule 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(Form 1040), Line 1</a:t>
            </a:r>
          </a:p>
          <a:p>
            <a:pPr marL="1285875" lvl="3" indent="-257175" defTabSz="6858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Etsy, eBay,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Poshmark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, PayPal, or Venmo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Received by January 31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each year</a:t>
            </a:r>
          </a:p>
          <a:p>
            <a:endParaRPr lang="en-US" dirty="0"/>
          </a:p>
        </p:txBody>
      </p:sp>
      <p:pic>
        <p:nvPicPr>
          <p:cNvPr id="5" name="Picture 4" descr="Clarifications and Complexities of the New 1099-K Reporting Requirements">
            <a:extLst>
              <a:ext uri="{FF2B5EF4-FFF2-40B4-BE49-F238E27FC236}">
                <a16:creationId xmlns:a16="http://schemas.microsoft.com/office/drawing/2014/main" id="{CE2DC4F7-DF1E-ACB1-6D2D-6623CAA7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5" y="1625428"/>
            <a:ext cx="3035365" cy="19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8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Commingling of Business and Personal Funds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D3BC5D7-6F95-45A0-CA59-63887B286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75934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57674-4281-D75F-B03A-9C4D20666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4D6DC60-3495-0B08-9870-69613DE9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99713-F98A-D9E2-524F-4E07518E9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0ADFA-F49A-094F-3B82-9086C464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D54D1-DC9C-765F-33A5-10701A657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8C960-D742-1672-5D68-FC2B4801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09" y="247123"/>
            <a:ext cx="7533018" cy="8777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</a:rPr>
              <a:t>Self Employment Tax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9DB67-401A-1A15-3F83-84EE3016A29B}"/>
              </a:ext>
            </a:extLst>
          </p:cNvPr>
          <p:cNvSpPr txBox="1"/>
          <p:nvPr/>
        </p:nvSpPr>
        <p:spPr>
          <a:xfrm>
            <a:off x="452487" y="930115"/>
            <a:ext cx="8356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T Serif" panose="020A0603040505020204" pitchFamily="18" charset="0"/>
              </a:rPr>
              <a:t>O</a:t>
            </a:r>
            <a:r>
              <a:rPr lang="en-US" b="0" i="0" dirty="0">
                <a:solidFill>
                  <a:schemeClr val="bg1"/>
                </a:solidFill>
                <a:effectLst/>
                <a:latin typeface="PT Serif" panose="020A0603040505020204" pitchFamily="18" charset="0"/>
              </a:rPr>
              <a:t>ne-half of any self-employment tax paid shall be deducted from gross income.</a:t>
            </a:r>
          </a:p>
          <a:p>
            <a:r>
              <a:rPr lang="en-US" dirty="0">
                <a:solidFill>
                  <a:schemeClr val="bg1"/>
                </a:solidFill>
                <a:latin typeface="PT Serif" panose="020A0603040505020204" pitchFamily="18" charset="0"/>
              </a:rPr>
              <a:t>Virginia Code § 20-108.2 (C)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69E7F-575A-5B28-3884-98D741EF6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" y="1688259"/>
            <a:ext cx="4694327" cy="468670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CFF242-EF9B-A84B-EE33-58493E791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85" y="1768630"/>
            <a:ext cx="42479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✅ </a:t>
            </a:r>
            <a:r>
              <a:rPr lang="en-US" sz="3500" dirty="0"/>
              <a:t>What is Self-Employment Tax?</a:t>
            </a:r>
          </a:p>
          <a:p>
            <a:r>
              <a:rPr lang="en-US" sz="2600" dirty="0"/>
              <a:t>Covers Social Security and Medicare taxes for self-employed individuals.</a:t>
            </a:r>
          </a:p>
          <a:p>
            <a:r>
              <a:rPr lang="en-US" sz="2600" dirty="0"/>
              <a:t>Paid in addition to income taxes.</a:t>
            </a:r>
          </a:p>
          <a:p>
            <a:r>
              <a:rPr lang="en-US" sz="2600" dirty="0"/>
              <a:t>Rate is 15.3% (12.4% Social Security + 2.9% Medicare).</a:t>
            </a:r>
          </a:p>
          <a:p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90ED5FD-1423-3446-58AF-0315F2E259CA}"/>
              </a:ext>
            </a:extLst>
          </p:cNvPr>
          <p:cNvSpPr/>
          <p:nvPr/>
        </p:nvSpPr>
        <p:spPr>
          <a:xfrm>
            <a:off x="4676170" y="5681663"/>
            <a:ext cx="238074" cy="31432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Income &amp; Lifestyle Mismatch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8D7D74-2736-607F-A639-E67F63EFB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2878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E349B-B245-C40C-5431-23AAF85D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612AB3-CEAE-C3DA-6E68-BBFFC0E03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F9F02-07C4-C97D-DEFF-903C0179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53993-0107-19AD-97FA-C08AD0D3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23C9B-7A48-B088-2C1E-1BA73C058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0BC0C-99AD-AA98-2AC1-5B8D0FB9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8865"/>
            <a:ext cx="8347402" cy="877729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Summary — Self-Employment and Child Support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16E6A6-AF23-4875-F2BB-E6C208BC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8810625" cy="50673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dirty="0"/>
              <a:t>✅ Child Support ≠ IRS Tax Rules</a:t>
            </a:r>
          </a:p>
          <a:p>
            <a:r>
              <a:rPr dirty="0"/>
              <a:t>Child support focuses on true cash flow, not paper deductions.</a:t>
            </a:r>
            <a:endParaRPr lang="en-US" dirty="0"/>
          </a:p>
          <a:p>
            <a:pPr lvl="1"/>
            <a:r>
              <a:rPr dirty="0"/>
              <a:t>IRS deductions like depreciation are generally disallowed.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✅ Reasonable Business Expense Test Applies</a:t>
            </a:r>
          </a:p>
          <a:p>
            <a:pPr lvl="1"/>
            <a:r>
              <a:rPr dirty="0"/>
              <a:t> Only necessary, reasonable, and actually incurred </a:t>
            </a:r>
            <a:r>
              <a:rPr lang="en-US" dirty="0"/>
              <a:t>business </a:t>
            </a:r>
            <a:r>
              <a:rPr dirty="0"/>
              <a:t>expenses should reduce income.</a:t>
            </a:r>
            <a:endParaRPr lang="en-US" dirty="0"/>
          </a:p>
          <a:p>
            <a:pPr lvl="1"/>
            <a:r>
              <a:rPr dirty="0"/>
              <a:t>Parent claiming deductions bears the burden of proof.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✅ Specialized Expenses Require Scrutiny</a:t>
            </a:r>
          </a:p>
          <a:p>
            <a:pPr lvl="1"/>
            <a:r>
              <a:rPr dirty="0"/>
              <a:t>Home office, vehicle, and 'other' expenses (like meals and subscriptions) must meet strict standards.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 Beware of Red Flags</a:t>
            </a:r>
          </a:p>
          <a:p>
            <a:pPr lvl="1"/>
            <a:r>
              <a:rPr lang="en-US" dirty="0"/>
              <a:t>Commingled funds and lifestyle mismatches are red flags.</a:t>
            </a:r>
            <a:endParaRPr dirty="0"/>
          </a:p>
          <a:p>
            <a:pPr marL="0" indent="0">
              <a:buNone/>
            </a:pPr>
            <a:r>
              <a:rPr dirty="0"/>
              <a:t>✅ Gig Income</a:t>
            </a:r>
            <a:endParaRPr lang="en-US" dirty="0"/>
          </a:p>
          <a:p>
            <a:pPr lvl="1"/>
            <a:r>
              <a:rPr lang="en-US" dirty="0"/>
              <a:t>Web-Based Platforms provide income and expense information</a:t>
            </a:r>
          </a:p>
          <a:p>
            <a:pPr lvl="1"/>
            <a:r>
              <a:rPr lang="en-US" dirty="0"/>
              <a:t>Gig workers – Form 1099-NEC </a:t>
            </a:r>
          </a:p>
          <a:p>
            <a:pPr lvl="1"/>
            <a:r>
              <a:rPr lang="en-US" dirty="0"/>
              <a:t>Gig Sellers – Form 1099-K</a:t>
            </a:r>
            <a:endParaRPr dirty="0"/>
          </a:p>
          <a:p>
            <a:pPr marL="0" indent="0">
              <a:buNone/>
            </a:pPr>
            <a:r>
              <a:rPr dirty="0"/>
              <a:t>🎯 Bottom Line: Real cash flow matters most.</a:t>
            </a:r>
          </a:p>
        </p:txBody>
      </p:sp>
    </p:spTree>
    <p:extLst>
      <p:ext uri="{BB962C8B-B14F-4D97-AF65-F5344CB8AC3E}">
        <p14:creationId xmlns:p14="http://schemas.microsoft.com/office/powerpoint/2010/main" val="311108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 of books with an apple on top">
            <a:extLst>
              <a:ext uri="{FF2B5EF4-FFF2-40B4-BE49-F238E27FC236}">
                <a16:creationId xmlns:a16="http://schemas.microsoft.com/office/drawing/2014/main" id="{31CB9FC1-4438-68A1-A88F-702E49EB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45" r="-2" b="-2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78057-F806-1559-6614-928653A1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500" dirty="0">
                <a:solidFill>
                  <a:srgbClr val="FFFFFF"/>
                </a:solidFill>
              </a:rPr>
              <a:t>Test Your Knowledge</a:t>
            </a:r>
          </a:p>
        </p:txBody>
      </p:sp>
    </p:spTree>
    <p:extLst>
      <p:ext uri="{BB962C8B-B14F-4D97-AF65-F5344CB8AC3E}">
        <p14:creationId xmlns:p14="http://schemas.microsoft.com/office/powerpoint/2010/main" val="417622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A63B9-429E-46AA-5128-200052EF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FCF791-A8D6-FB2B-10E5-D4F157074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9755F-080F-8F5F-B01E-B50A5892E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7682B-EB76-C4E7-42D4-6BE84148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DB50B-09AC-9396-66DC-E2E66595E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FAD16-2D25-D97B-5167-36449F5C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8865"/>
            <a:ext cx="8347402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Question 1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25B89C-EF85-D069-A0FD-B3112E1C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8810625" cy="50673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Which of the following best describes how depreciation is treated when calculating income for child support purposes?</a:t>
            </a:r>
          </a:p>
          <a:p>
            <a:pPr marL="514350" indent="-514350">
              <a:buAutoNum type="alphaUcPeriod"/>
            </a:pPr>
            <a:r>
              <a:rPr lang="en-US" sz="2800" dirty="0"/>
              <a:t>It is always deductible because it reduces taxable income.</a:t>
            </a:r>
          </a:p>
          <a:p>
            <a:pPr marL="514350" indent="-514350">
              <a:buAutoNum type="alphaUcPeriod"/>
            </a:pPr>
            <a:r>
              <a:rPr lang="en-US" sz="2800" dirty="0"/>
              <a:t>It is deductible only if the parent can show the asset was used exclusively for business.</a:t>
            </a:r>
          </a:p>
          <a:p>
            <a:pPr marL="514350" indent="-514350">
              <a:buAutoNum type="alphaUcPeriod"/>
            </a:pPr>
            <a:r>
              <a:rPr lang="en-US" sz="2800" dirty="0"/>
              <a:t>It is generally disallowed because it does not reflect actual cash spent.</a:t>
            </a:r>
          </a:p>
          <a:p>
            <a:pPr marL="514350" indent="-514350">
              <a:buAutoNum type="alphaUcPeriod"/>
            </a:pPr>
            <a:r>
              <a:rPr lang="en-US" sz="2800" dirty="0"/>
              <a:t>It is always allowed as long as it is deducted on IRS Schedule C.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76877-DA41-3FF8-B28E-46AEC7AA3DD7}"/>
              </a:ext>
            </a:extLst>
          </p:cNvPr>
          <p:cNvSpPr/>
          <p:nvPr/>
        </p:nvSpPr>
        <p:spPr>
          <a:xfrm>
            <a:off x="214313" y="1600200"/>
            <a:ext cx="8690927" cy="1412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Which of the following best describes how depreciation is treated when calculating income for child support purposes?</a:t>
            </a:r>
          </a:p>
          <a:p>
            <a:pPr algn="ctr"/>
            <a:endParaRPr lang="en-US" dirty="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AEFCBC7-B8AD-3AF5-5D81-3FF079D33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088" y="4719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A6447-3D50-7E12-EC0B-0BBFC212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91C1A2-03FE-CA13-BC5C-AC6614144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2E64A-5B51-9583-4A3A-85B89AF1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E1413-CADD-A9D2-2B52-51D12803B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126295-1C29-A5AF-E88C-593E5DD8E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47AA0-B725-769E-8585-4572FE06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8865"/>
            <a:ext cx="8347402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Question 1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45B19-98F7-2E2A-EE2E-39337820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8810625" cy="5067300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The expense must be listed on the parent’s IRS tax return.</a:t>
            </a:r>
          </a:p>
          <a:p>
            <a:pPr marL="514350" indent="-514350">
              <a:buAutoNum type="alphaUcPeriod"/>
            </a:pPr>
            <a:r>
              <a:rPr lang="en-US" sz="2800" dirty="0"/>
              <a:t>The expense must be reasonable, necessary for the business, and actually reduces cash flow.</a:t>
            </a:r>
          </a:p>
          <a:p>
            <a:pPr marL="514350" indent="-514350">
              <a:buAutoNum type="alphaUcPeriod"/>
            </a:pPr>
            <a:r>
              <a:rPr lang="en-US" sz="2800" dirty="0"/>
              <a:t>The expense must have been approved by a tax accountant.</a:t>
            </a:r>
          </a:p>
          <a:p>
            <a:pPr marL="514350" indent="-514350">
              <a:buAutoNum type="alphaUcPeriod"/>
            </a:pPr>
            <a:r>
              <a:rPr lang="en-US" sz="2800" dirty="0"/>
              <a:t>Any claimed business expense is automatically allowed if it is under $1,000.</a:t>
            </a:r>
          </a:p>
          <a:p>
            <a:pPr marL="0" indent="0">
              <a:buNone/>
            </a:pPr>
            <a:endParaRPr sz="3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9A233C-E52B-A7BB-BF0E-F15D1E807B1C}"/>
              </a:ext>
            </a:extLst>
          </p:cNvPr>
          <p:cNvSpPr/>
          <p:nvPr/>
        </p:nvSpPr>
        <p:spPr>
          <a:xfrm>
            <a:off x="226536" y="1675130"/>
            <a:ext cx="8690927" cy="1412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reviewing a self-employed parent's expenses for child support purposes, which of the following is </a:t>
            </a:r>
            <a:r>
              <a:rPr lang="en-US" b="1" dirty="0"/>
              <a:t>the correct standard</a:t>
            </a:r>
            <a:r>
              <a:rPr lang="en-US" dirty="0"/>
              <a:t> for allowing a deduction?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B6D794A9-256B-EA50-DC77-F76E5BEB0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1938" y="38242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153EF-1432-4B03-29B6-CBCCBBF7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15E860-8287-8182-BF8F-36C51C4B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E3478-2CC8-7B2F-D489-BA084061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2D1E2-7936-B669-00F0-3ADE82C89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A852AC-1E72-D1B9-AAED-9BBA14AB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0F402-CAA6-4BCC-2D46-FBE0B395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48865"/>
            <a:ext cx="8347402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Question 1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F4C03-2CFD-F30F-47BC-9AB07DE4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8810625" cy="5067300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Form 1099-NEC, because they are nonemployee contractors paid for services.</a:t>
            </a:r>
          </a:p>
          <a:p>
            <a:pPr marL="514350" indent="-514350">
              <a:buAutoNum type="alphaUcPeriod"/>
            </a:pPr>
            <a:r>
              <a:rPr lang="en-US" sz="2800" dirty="0"/>
              <a:t>Form 1099-K, because all app-based platforms issue this form.</a:t>
            </a:r>
          </a:p>
          <a:p>
            <a:pPr marL="514350" indent="-514350">
              <a:buAutoNum type="alphaUcPeriod"/>
            </a:pPr>
            <a:r>
              <a:rPr lang="en-US" sz="2800" dirty="0"/>
              <a:t> Form W-2, because gig workers are treated as employees.</a:t>
            </a:r>
          </a:p>
          <a:p>
            <a:pPr marL="514350" indent="-514350">
              <a:buAutoNum type="alphaUcPeriod"/>
            </a:pPr>
            <a:r>
              <a:rPr lang="en-US" sz="2800" dirty="0"/>
              <a:t>No form is issued — gig income is not reported for taxes.</a:t>
            </a:r>
          </a:p>
          <a:p>
            <a:pPr marL="0" indent="0">
              <a:buNone/>
            </a:pPr>
            <a:endParaRPr sz="3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6EA2F-5DFA-BB9A-4BAD-64602A064572}"/>
              </a:ext>
            </a:extLst>
          </p:cNvPr>
          <p:cNvSpPr/>
          <p:nvPr/>
        </p:nvSpPr>
        <p:spPr>
          <a:xfrm>
            <a:off x="226536" y="1675130"/>
            <a:ext cx="8690927" cy="1412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self-employed parent drives for a rideshare company and delivers food through an app. Which tax form will they most likely receive to report their income from these activities?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D49618D-C410-64E8-0C79-E2ABDD32F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6801" y="28705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9D7E5-ED68-5585-1411-DA5A4297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E516C5-A2A4-70DB-6DB8-17DCEBE83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2A7BF-D542-EFAF-F4B3-E64C46C6A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D2FC1D-1707-17A4-34C7-C6B5A4BE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D11351-6D39-0680-F178-E0A2068F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A7DECE-D298-DA27-597D-0A5A32B66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4AA73-E87C-BA44-8EAE-22415755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VA Code § 20-108.2 (C)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Reasonable Business Expense – General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0168-001C-9537-B53D-9A80740B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PT Serif" panose="020A0603040505020204" pitchFamily="18" charset="0"/>
              </a:rPr>
              <a:t>Gross income shall be subject to deduction of reasonable business expenses for persons with income from self-employment, a partnership, or a closely held business. 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1191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EB178-D49E-7E02-7865-BF7FAA8F4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9ED903-11F3-510B-35B8-2DBF8C60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E75B9-F641-D4B6-225B-8C927B163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F28DD-EB9B-8C35-ADAA-6662B3E18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4D3107-9A69-BE5F-3698-989545067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B9583-569E-91F3-26CB-A5E717D6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E7A22-0AD9-3686-2A1C-473BCBDD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VA Code § 20-108.2 (C)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Reasonable Business Expense – Rental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F1B5-07C8-7345-FA87-3912344F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PT Serif" panose="020A0603040505020204" pitchFamily="18" charset="0"/>
              </a:rPr>
              <a:t>Gross rental income from any property owned individually, jointly, or by any entity shall be subject to deduction of reasonable expenses; however, the deduction shall not include the cost of acquisition, depreciation, or the principal portion of any mortgage payment. 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532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6640E-7230-6736-B1F5-E2A0944F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VA Code § 20-108.2 (C)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Reasonable Business Expense – Burden of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C391-8F61-14CE-4E4E-0E9612D0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PT Serif" panose="020A0603040505020204" pitchFamily="18" charset="0"/>
              </a:rPr>
              <a:t>The party claiming any deduction for reasonable business expenses or reasonable expenses for rental property shall have the burden of proof to establish such expenses by a preponderance of the evidence.</a:t>
            </a:r>
            <a:endParaRPr lang="en-US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110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B06F9-BF81-F9D1-5C60-EACB117A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Who is Self-Employed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FCC5AE-77EA-50E7-67E0-4A54913B8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9751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41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9934D-70B9-1DEC-A2A4-A919D915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7477E3-1286-A020-364C-A1535D8EF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9340F-C750-EB41-3E3A-E34B3C69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5405A-25ED-C646-7E39-87621B46F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03C6C-440F-C4CB-645F-3F640274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76784-6C09-8EFB-8F2C-45E9A347F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DD286-4E3C-9B1F-9F2F-197C382C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IRS vs Child Support: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Definitions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F6EFC78-170B-7D6F-7F2B-7EB846FC3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44" y="178399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IRS Test</a:t>
            </a:r>
          </a:p>
          <a:p>
            <a:r>
              <a:rPr lang="en-US" sz="3400" dirty="0"/>
              <a:t>Is it an Ordinary Business Expense? (Normal, Usual, or Customary for the business)</a:t>
            </a:r>
          </a:p>
          <a:p>
            <a:r>
              <a:rPr lang="en-US" sz="3400" dirty="0"/>
              <a:t>Is it a necessary Business expense? (Test: Is it appropriate or helpful? )</a:t>
            </a:r>
          </a:p>
          <a:p>
            <a:r>
              <a:rPr lang="en-US" sz="3400" dirty="0"/>
              <a:t>Capital Expenditures are not included (purchase of building, vehicle, big ticket items)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F2A1587-6534-5D0A-6C75-B01C0F3B8CBD}"/>
              </a:ext>
            </a:extLst>
          </p:cNvPr>
          <p:cNvSpPr txBox="1">
            <a:spLocks/>
          </p:cNvSpPr>
          <p:nvPr/>
        </p:nvSpPr>
        <p:spPr>
          <a:xfrm>
            <a:off x="4655088" y="178399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l" rtl="0" eaLnBrk="1" latinLnBrk="0" hangingPunct="1">
              <a:spcBef>
                <a:spcPts val="768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Support</a:t>
            </a: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this expense essential for the business's operation?</a:t>
            </a: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Was this expense actually incurred?</a:t>
            </a: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Would the expense have incurred no matter whether the business existed or not?</a:t>
            </a:r>
          </a:p>
          <a:p>
            <a:pPr marL="347472" indent="-347472" algn="l" rtl="0" eaLnBrk="1" latinLnBrk="0" hangingPunct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item utilized for both personal and business purposes? (Apportion appropriately)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8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Reasonable Business Expense Test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BA7A0A-CB10-73ED-81B5-EB36E4EAD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7023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Self –Employed Parent’s Burden of Proof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2F3912-B8F5-9BFD-C4A3-51E65BA91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572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1680</Words>
  <Application>Microsoft Office PowerPoint</Application>
  <PresentationFormat>On-screen Show (4:3)</PresentationFormat>
  <Paragraphs>223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PT Serif</vt:lpstr>
      <vt:lpstr>Times New Roman</vt:lpstr>
      <vt:lpstr>Wingdings</vt:lpstr>
      <vt:lpstr>Office Theme</vt:lpstr>
      <vt:lpstr>Self-Employment and Child Support</vt:lpstr>
      <vt:lpstr>Overview</vt:lpstr>
      <vt:lpstr>VA Code § 20-108.2 (C) Reasonable Business Expense – General Rule</vt:lpstr>
      <vt:lpstr>VA Code § 20-108.2 (C) Reasonable Business Expense – Rental Income</vt:lpstr>
      <vt:lpstr>VA Code § 20-108.2 (C) Reasonable Business Expense – Burden of Proof</vt:lpstr>
      <vt:lpstr>Who is Self-Employed</vt:lpstr>
      <vt:lpstr>IRS vs Child Support:  Definitions</vt:lpstr>
      <vt:lpstr>Reasonable Business Expense Test</vt:lpstr>
      <vt:lpstr>Self –Employed Parent’s Burden of Proof</vt:lpstr>
      <vt:lpstr>Schedule C</vt:lpstr>
      <vt:lpstr>PowerPoint Presentation</vt:lpstr>
      <vt:lpstr>PowerPoint Presentation</vt:lpstr>
      <vt:lpstr>Specialized Expenses</vt:lpstr>
      <vt:lpstr>IRS vs Child Support:  Home Office Deduction</vt:lpstr>
      <vt:lpstr>IRS vs Child Support:  Vehicle Expense</vt:lpstr>
      <vt:lpstr>Other Expenses</vt:lpstr>
      <vt:lpstr>IRS vs Child Support:  Depreciation</vt:lpstr>
      <vt:lpstr>Child Support and the Gig Economy</vt:lpstr>
      <vt:lpstr>Child Support and the Gig Economy Form 1099-NEC</vt:lpstr>
      <vt:lpstr>Child Support and the Gig Economy Form 1099 K</vt:lpstr>
      <vt:lpstr>Commingling of Business and Personal Funds</vt:lpstr>
      <vt:lpstr>Self Employment Tax</vt:lpstr>
      <vt:lpstr>Income &amp; Lifestyle Mismatch</vt:lpstr>
      <vt:lpstr>Summary — Self-Employment and Child Support</vt:lpstr>
      <vt:lpstr>Test Your Knowledge</vt:lpstr>
      <vt:lpstr>Question 1</vt:lpstr>
      <vt:lpstr>Question 1</vt:lpstr>
      <vt:lpstr>Question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 Broudy</dc:creator>
  <cp:keywords/>
  <dc:description>generated using python-pptx</dc:description>
  <cp:lastModifiedBy>Mitch Broudy</cp:lastModifiedBy>
  <cp:revision>4</cp:revision>
  <dcterms:created xsi:type="dcterms:W3CDTF">2013-01-27T09:14:16Z</dcterms:created>
  <dcterms:modified xsi:type="dcterms:W3CDTF">2025-05-02T14:53:52Z</dcterms:modified>
  <cp:category/>
</cp:coreProperties>
</file>