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2" r:id="rId6"/>
    <p:sldId id="260" r:id="rId7"/>
    <p:sldId id="273" r:id="rId8"/>
    <p:sldId id="274" r:id="rId9"/>
    <p:sldId id="261" r:id="rId10"/>
    <p:sldId id="262" r:id="rId11"/>
    <p:sldId id="268" r:id="rId12"/>
    <p:sldId id="275" r:id="rId13"/>
    <p:sldId id="281" r:id="rId14"/>
    <p:sldId id="282" r:id="rId15"/>
    <p:sldId id="283" r:id="rId16"/>
    <p:sldId id="284" r:id="rId17"/>
    <p:sldId id="285" r:id="rId18"/>
    <p:sldId id="287" r:id="rId19"/>
    <p:sldId id="28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4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82850-778A-4844-BF94-C24D63DBCC1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568856-3F7B-4B99-B9CD-BCC11A1402AD}">
      <dgm:prSet/>
      <dgm:spPr/>
      <dgm:t>
        <a:bodyPr/>
        <a:lstStyle/>
        <a:p>
          <a:r>
            <a:rPr lang="en-US"/>
            <a:t>• Grasp the definition of gross income.</a:t>
          </a:r>
        </a:p>
      </dgm:t>
    </dgm:pt>
    <dgm:pt modelId="{DDCE7817-DFA0-426F-B4F9-9AEF390EABC4}" type="parTrans" cxnId="{C82DAB10-BCE0-4BA6-8E86-96DCC88B63DB}">
      <dgm:prSet/>
      <dgm:spPr/>
      <dgm:t>
        <a:bodyPr/>
        <a:lstStyle/>
        <a:p>
          <a:endParaRPr lang="en-US"/>
        </a:p>
      </dgm:t>
    </dgm:pt>
    <dgm:pt modelId="{7C61388C-97EF-4708-8CFE-8DAF3A86B026}" type="sibTrans" cxnId="{C82DAB10-BCE0-4BA6-8E86-96DCC88B63DB}">
      <dgm:prSet/>
      <dgm:spPr/>
      <dgm:t>
        <a:bodyPr/>
        <a:lstStyle/>
        <a:p>
          <a:endParaRPr lang="en-US"/>
        </a:p>
      </dgm:t>
    </dgm:pt>
    <dgm:pt modelId="{9581ACE2-E64E-4A8D-89E6-E6719F055E5A}">
      <dgm:prSet/>
      <dgm:spPr/>
      <dgm:t>
        <a:bodyPr/>
        <a:lstStyle/>
        <a:p>
          <a:r>
            <a:rPr lang="en-US"/>
            <a:t>• Differentiate between what qualifies as income and what does not for child support considerations.</a:t>
          </a:r>
        </a:p>
      </dgm:t>
    </dgm:pt>
    <dgm:pt modelId="{DC4A1176-CE18-4EB0-AE67-7C698E017BFA}" type="parTrans" cxnId="{44A108D1-17C5-4030-AC49-DDF4C3B91DEF}">
      <dgm:prSet/>
      <dgm:spPr/>
      <dgm:t>
        <a:bodyPr/>
        <a:lstStyle/>
        <a:p>
          <a:endParaRPr lang="en-US"/>
        </a:p>
      </dgm:t>
    </dgm:pt>
    <dgm:pt modelId="{ECDA2C45-9E69-4B22-8577-F0C959D5D589}" type="sibTrans" cxnId="{44A108D1-17C5-4030-AC49-DDF4C3B91DEF}">
      <dgm:prSet/>
      <dgm:spPr/>
      <dgm:t>
        <a:bodyPr/>
        <a:lstStyle/>
        <a:p>
          <a:endParaRPr lang="en-US"/>
        </a:p>
      </dgm:t>
    </dgm:pt>
    <dgm:pt modelId="{ADE46686-9C57-462C-BD45-1A0E8E8B0489}">
      <dgm:prSet/>
      <dgm:spPr/>
      <dgm:t>
        <a:bodyPr/>
        <a:lstStyle/>
        <a:p>
          <a:r>
            <a:rPr lang="en-US"/>
            <a:t>• Recognize permissible deductions and adjustments to income.</a:t>
          </a:r>
        </a:p>
      </dgm:t>
    </dgm:pt>
    <dgm:pt modelId="{D3403D84-98B4-4F6A-A2EA-CC1ABD0E7291}" type="parTrans" cxnId="{35A188D4-D0DE-4912-85AE-EF16DB150284}">
      <dgm:prSet/>
      <dgm:spPr/>
      <dgm:t>
        <a:bodyPr/>
        <a:lstStyle/>
        <a:p>
          <a:endParaRPr lang="en-US"/>
        </a:p>
      </dgm:t>
    </dgm:pt>
    <dgm:pt modelId="{AED7DA5B-3E3D-48FA-BA69-D03BCD3A0DC2}" type="sibTrans" cxnId="{35A188D4-D0DE-4912-85AE-EF16DB150284}">
      <dgm:prSet/>
      <dgm:spPr/>
      <dgm:t>
        <a:bodyPr/>
        <a:lstStyle/>
        <a:p>
          <a:endParaRPr lang="en-US"/>
        </a:p>
      </dgm:t>
    </dgm:pt>
    <dgm:pt modelId="{E7485F5E-67D8-4B66-8166-51B61900E10C}">
      <dgm:prSet/>
      <dgm:spPr/>
      <dgm:t>
        <a:bodyPr/>
        <a:lstStyle/>
        <a:p>
          <a:r>
            <a:rPr lang="en-US"/>
            <a:t>• Utilize practical examples in calculating child support.</a:t>
          </a:r>
        </a:p>
      </dgm:t>
    </dgm:pt>
    <dgm:pt modelId="{539BAF1B-2845-4241-BC9B-6C63F979D337}" type="parTrans" cxnId="{39E7C039-F705-42DE-91F5-2D15B93097B3}">
      <dgm:prSet/>
      <dgm:spPr/>
      <dgm:t>
        <a:bodyPr/>
        <a:lstStyle/>
        <a:p>
          <a:endParaRPr lang="en-US"/>
        </a:p>
      </dgm:t>
    </dgm:pt>
    <dgm:pt modelId="{A2A3F5D9-1BBF-478F-9D3C-184181D18C0C}" type="sibTrans" cxnId="{39E7C039-F705-42DE-91F5-2D15B93097B3}">
      <dgm:prSet/>
      <dgm:spPr/>
      <dgm:t>
        <a:bodyPr/>
        <a:lstStyle/>
        <a:p>
          <a:endParaRPr lang="en-US"/>
        </a:p>
      </dgm:t>
    </dgm:pt>
    <dgm:pt modelId="{65282668-0AA6-4198-8E52-15889A9C7C74}" type="pres">
      <dgm:prSet presAssocID="{7DF82850-778A-4844-BF94-C24D63DBCC1D}" presName="diagram" presStyleCnt="0">
        <dgm:presLayoutVars>
          <dgm:dir/>
          <dgm:resizeHandles val="exact"/>
        </dgm:presLayoutVars>
      </dgm:prSet>
      <dgm:spPr/>
    </dgm:pt>
    <dgm:pt modelId="{75E1E652-B0DB-4BEF-B3DE-B8180A47C6AD}" type="pres">
      <dgm:prSet presAssocID="{79568856-3F7B-4B99-B9CD-BCC11A1402AD}" presName="node" presStyleLbl="node1" presStyleIdx="0" presStyleCnt="4">
        <dgm:presLayoutVars>
          <dgm:bulletEnabled val="1"/>
        </dgm:presLayoutVars>
      </dgm:prSet>
      <dgm:spPr/>
    </dgm:pt>
    <dgm:pt modelId="{C8127C4A-D488-4778-BAFD-90A9DB12D7D6}" type="pres">
      <dgm:prSet presAssocID="{7C61388C-97EF-4708-8CFE-8DAF3A86B026}" presName="sibTrans" presStyleCnt="0"/>
      <dgm:spPr/>
    </dgm:pt>
    <dgm:pt modelId="{B8DEE152-0E7D-4E19-8B6D-6F6D7B5FB049}" type="pres">
      <dgm:prSet presAssocID="{9581ACE2-E64E-4A8D-89E6-E6719F055E5A}" presName="node" presStyleLbl="node1" presStyleIdx="1" presStyleCnt="4">
        <dgm:presLayoutVars>
          <dgm:bulletEnabled val="1"/>
        </dgm:presLayoutVars>
      </dgm:prSet>
      <dgm:spPr/>
    </dgm:pt>
    <dgm:pt modelId="{00B16620-F950-4D13-A00B-67ED74D8E32B}" type="pres">
      <dgm:prSet presAssocID="{ECDA2C45-9E69-4B22-8577-F0C959D5D589}" presName="sibTrans" presStyleCnt="0"/>
      <dgm:spPr/>
    </dgm:pt>
    <dgm:pt modelId="{B00C4991-44B6-4AE4-ACCA-5613AFF480C0}" type="pres">
      <dgm:prSet presAssocID="{ADE46686-9C57-462C-BD45-1A0E8E8B0489}" presName="node" presStyleLbl="node1" presStyleIdx="2" presStyleCnt="4">
        <dgm:presLayoutVars>
          <dgm:bulletEnabled val="1"/>
        </dgm:presLayoutVars>
      </dgm:prSet>
      <dgm:spPr/>
    </dgm:pt>
    <dgm:pt modelId="{94FF81B4-7B9D-44CA-BE60-291C60002E02}" type="pres">
      <dgm:prSet presAssocID="{AED7DA5B-3E3D-48FA-BA69-D03BCD3A0DC2}" presName="sibTrans" presStyleCnt="0"/>
      <dgm:spPr/>
    </dgm:pt>
    <dgm:pt modelId="{D3AF0932-DBAA-466C-8EEC-C980C2265865}" type="pres">
      <dgm:prSet presAssocID="{E7485F5E-67D8-4B66-8166-51B61900E10C}" presName="node" presStyleLbl="node1" presStyleIdx="3" presStyleCnt="4">
        <dgm:presLayoutVars>
          <dgm:bulletEnabled val="1"/>
        </dgm:presLayoutVars>
      </dgm:prSet>
      <dgm:spPr/>
    </dgm:pt>
  </dgm:ptLst>
  <dgm:cxnLst>
    <dgm:cxn modelId="{C82DAB10-BCE0-4BA6-8E86-96DCC88B63DB}" srcId="{7DF82850-778A-4844-BF94-C24D63DBCC1D}" destId="{79568856-3F7B-4B99-B9CD-BCC11A1402AD}" srcOrd="0" destOrd="0" parTransId="{DDCE7817-DFA0-426F-B4F9-9AEF390EABC4}" sibTransId="{7C61388C-97EF-4708-8CFE-8DAF3A86B026}"/>
    <dgm:cxn modelId="{77D02219-A0AD-445C-8107-88AD9D74695E}" type="presOf" srcId="{7DF82850-778A-4844-BF94-C24D63DBCC1D}" destId="{65282668-0AA6-4198-8E52-15889A9C7C74}" srcOrd="0" destOrd="0" presId="urn:microsoft.com/office/officeart/2005/8/layout/default"/>
    <dgm:cxn modelId="{F8407232-242C-4674-954E-16488C6FE1D1}" type="presOf" srcId="{9581ACE2-E64E-4A8D-89E6-E6719F055E5A}" destId="{B8DEE152-0E7D-4E19-8B6D-6F6D7B5FB049}" srcOrd="0" destOrd="0" presId="urn:microsoft.com/office/officeart/2005/8/layout/default"/>
    <dgm:cxn modelId="{39E7C039-F705-42DE-91F5-2D15B93097B3}" srcId="{7DF82850-778A-4844-BF94-C24D63DBCC1D}" destId="{E7485F5E-67D8-4B66-8166-51B61900E10C}" srcOrd="3" destOrd="0" parTransId="{539BAF1B-2845-4241-BC9B-6C63F979D337}" sibTransId="{A2A3F5D9-1BBF-478F-9D3C-184181D18C0C}"/>
    <dgm:cxn modelId="{E8EAAD69-1D08-4789-9594-4BAAF4D86BA7}" type="presOf" srcId="{79568856-3F7B-4B99-B9CD-BCC11A1402AD}" destId="{75E1E652-B0DB-4BEF-B3DE-B8180A47C6AD}" srcOrd="0" destOrd="0" presId="urn:microsoft.com/office/officeart/2005/8/layout/default"/>
    <dgm:cxn modelId="{A973F5B8-81FB-4007-8AB8-2DABF39071C1}" type="presOf" srcId="{E7485F5E-67D8-4B66-8166-51B61900E10C}" destId="{D3AF0932-DBAA-466C-8EEC-C980C2265865}" srcOrd="0" destOrd="0" presId="urn:microsoft.com/office/officeart/2005/8/layout/default"/>
    <dgm:cxn modelId="{38CF64CF-8EE5-4009-9913-A339419C1834}" type="presOf" srcId="{ADE46686-9C57-462C-BD45-1A0E8E8B0489}" destId="{B00C4991-44B6-4AE4-ACCA-5613AFF480C0}" srcOrd="0" destOrd="0" presId="urn:microsoft.com/office/officeart/2005/8/layout/default"/>
    <dgm:cxn modelId="{44A108D1-17C5-4030-AC49-DDF4C3B91DEF}" srcId="{7DF82850-778A-4844-BF94-C24D63DBCC1D}" destId="{9581ACE2-E64E-4A8D-89E6-E6719F055E5A}" srcOrd="1" destOrd="0" parTransId="{DC4A1176-CE18-4EB0-AE67-7C698E017BFA}" sibTransId="{ECDA2C45-9E69-4B22-8577-F0C959D5D589}"/>
    <dgm:cxn modelId="{35A188D4-D0DE-4912-85AE-EF16DB150284}" srcId="{7DF82850-778A-4844-BF94-C24D63DBCC1D}" destId="{ADE46686-9C57-462C-BD45-1A0E8E8B0489}" srcOrd="2" destOrd="0" parTransId="{D3403D84-98B4-4F6A-A2EA-CC1ABD0E7291}" sibTransId="{AED7DA5B-3E3D-48FA-BA69-D03BCD3A0DC2}"/>
    <dgm:cxn modelId="{032A7AA6-5769-4B61-ACCA-01F3B7560256}" type="presParOf" srcId="{65282668-0AA6-4198-8E52-15889A9C7C74}" destId="{75E1E652-B0DB-4BEF-B3DE-B8180A47C6AD}" srcOrd="0" destOrd="0" presId="urn:microsoft.com/office/officeart/2005/8/layout/default"/>
    <dgm:cxn modelId="{646F1AA6-8F9F-41D6-9DD5-C6D2F3570301}" type="presParOf" srcId="{65282668-0AA6-4198-8E52-15889A9C7C74}" destId="{C8127C4A-D488-4778-BAFD-90A9DB12D7D6}" srcOrd="1" destOrd="0" presId="urn:microsoft.com/office/officeart/2005/8/layout/default"/>
    <dgm:cxn modelId="{A6BF39BB-B242-4F32-9450-E0ED0771D8A5}" type="presParOf" srcId="{65282668-0AA6-4198-8E52-15889A9C7C74}" destId="{B8DEE152-0E7D-4E19-8B6D-6F6D7B5FB049}" srcOrd="2" destOrd="0" presId="urn:microsoft.com/office/officeart/2005/8/layout/default"/>
    <dgm:cxn modelId="{929079BF-A338-44D6-B9E1-659560F881BD}" type="presParOf" srcId="{65282668-0AA6-4198-8E52-15889A9C7C74}" destId="{00B16620-F950-4D13-A00B-67ED74D8E32B}" srcOrd="3" destOrd="0" presId="urn:microsoft.com/office/officeart/2005/8/layout/default"/>
    <dgm:cxn modelId="{3A20FD54-DBC5-4FCA-A525-5A14E3664853}" type="presParOf" srcId="{65282668-0AA6-4198-8E52-15889A9C7C74}" destId="{B00C4991-44B6-4AE4-ACCA-5613AFF480C0}" srcOrd="4" destOrd="0" presId="urn:microsoft.com/office/officeart/2005/8/layout/default"/>
    <dgm:cxn modelId="{0AB59B7B-08B9-41DF-9F01-C13403F48297}" type="presParOf" srcId="{65282668-0AA6-4198-8E52-15889A9C7C74}" destId="{94FF81B4-7B9D-44CA-BE60-291C60002E02}" srcOrd="5" destOrd="0" presId="urn:microsoft.com/office/officeart/2005/8/layout/default"/>
    <dgm:cxn modelId="{DA9CD724-5D9D-4A5B-A2D3-BB4215C779C4}" type="presParOf" srcId="{65282668-0AA6-4198-8E52-15889A9C7C74}" destId="{D3AF0932-DBAA-466C-8EEC-C980C226586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6A7FDD-7BF5-4C20-95F3-97E195B937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8EFE6B-45A3-4DAA-A9B2-77AA0F876EF0}">
      <dgm:prSet/>
      <dgm:spPr/>
      <dgm:t>
        <a:bodyPr/>
        <a:lstStyle/>
        <a:p>
          <a:r>
            <a:rPr lang="en-US"/>
            <a:t>• Child support is calculated using the Income Share Model.</a:t>
          </a:r>
        </a:p>
      </dgm:t>
    </dgm:pt>
    <dgm:pt modelId="{E5829807-3173-4BA4-BEF3-699A66450803}" type="parTrans" cxnId="{FCBC5F9D-9BF6-4DAE-8595-7BC0539548F0}">
      <dgm:prSet/>
      <dgm:spPr/>
      <dgm:t>
        <a:bodyPr/>
        <a:lstStyle/>
        <a:p>
          <a:endParaRPr lang="en-US"/>
        </a:p>
      </dgm:t>
    </dgm:pt>
    <dgm:pt modelId="{CE4A6D37-C453-4BEE-8F8C-71C750E75CDF}" type="sibTrans" cxnId="{FCBC5F9D-9BF6-4DAE-8595-7BC0539548F0}">
      <dgm:prSet/>
      <dgm:spPr/>
      <dgm:t>
        <a:bodyPr/>
        <a:lstStyle/>
        <a:p>
          <a:endParaRPr lang="en-US"/>
        </a:p>
      </dgm:t>
    </dgm:pt>
    <dgm:pt modelId="{6AC53766-3E84-4C19-AF7A-B2A3CE524A32}">
      <dgm:prSet/>
      <dgm:spPr/>
      <dgm:t>
        <a:bodyPr/>
        <a:lstStyle/>
        <a:p>
          <a:r>
            <a:rPr lang="en-US"/>
            <a:t>• Objective: Reflect the level of support that children would experience if their parents cohabited.</a:t>
          </a:r>
        </a:p>
      </dgm:t>
    </dgm:pt>
    <dgm:pt modelId="{0962055B-1AFA-4955-A5BC-902B2EF2AC82}" type="parTrans" cxnId="{21B21AA0-15F5-4A05-9D5B-BB79664C81DB}">
      <dgm:prSet/>
      <dgm:spPr/>
      <dgm:t>
        <a:bodyPr/>
        <a:lstStyle/>
        <a:p>
          <a:endParaRPr lang="en-US"/>
        </a:p>
      </dgm:t>
    </dgm:pt>
    <dgm:pt modelId="{039DE4AB-1E44-4B3D-A08E-DD1752F6C728}" type="sibTrans" cxnId="{21B21AA0-15F5-4A05-9D5B-BB79664C81DB}">
      <dgm:prSet/>
      <dgm:spPr/>
      <dgm:t>
        <a:bodyPr/>
        <a:lstStyle/>
        <a:p>
          <a:endParaRPr lang="en-US"/>
        </a:p>
      </dgm:t>
    </dgm:pt>
    <dgm:pt modelId="{7BD36308-FADF-4370-BD76-A8E605602872}">
      <dgm:prSet/>
      <dgm:spPr/>
      <dgm:t>
        <a:bodyPr/>
        <a:lstStyle/>
        <a:p>
          <a:r>
            <a:rPr lang="en-US"/>
            <a:t>• The monthly basic child support obligation is determined by the parents' income shares, which distribute the costs of raising the child between them.</a:t>
          </a:r>
        </a:p>
      </dgm:t>
    </dgm:pt>
    <dgm:pt modelId="{324FE07D-DEFB-4F5F-AE22-4243E5C95809}" type="parTrans" cxnId="{068F4CEF-3941-4314-B4DD-72B9288000ED}">
      <dgm:prSet/>
      <dgm:spPr/>
      <dgm:t>
        <a:bodyPr/>
        <a:lstStyle/>
        <a:p>
          <a:endParaRPr lang="en-US"/>
        </a:p>
      </dgm:t>
    </dgm:pt>
    <dgm:pt modelId="{5850CF45-5AF5-43DA-8D6F-D1CA034A7042}" type="sibTrans" cxnId="{068F4CEF-3941-4314-B4DD-72B9288000ED}">
      <dgm:prSet/>
      <dgm:spPr/>
      <dgm:t>
        <a:bodyPr/>
        <a:lstStyle/>
        <a:p>
          <a:endParaRPr lang="en-US"/>
        </a:p>
      </dgm:t>
    </dgm:pt>
    <dgm:pt modelId="{A3A00D62-4109-486D-B1D4-780E3FCD17A7}" type="pres">
      <dgm:prSet presAssocID="{586A7FDD-7BF5-4C20-95F3-97E195B93787}" presName="linear" presStyleCnt="0">
        <dgm:presLayoutVars>
          <dgm:animLvl val="lvl"/>
          <dgm:resizeHandles val="exact"/>
        </dgm:presLayoutVars>
      </dgm:prSet>
      <dgm:spPr/>
    </dgm:pt>
    <dgm:pt modelId="{74566A83-A05E-41DC-B0DF-8B069E3C756F}" type="pres">
      <dgm:prSet presAssocID="{BB8EFE6B-45A3-4DAA-A9B2-77AA0F876E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23B43C0-8A29-4DA7-9599-4C949E9CF3CD}" type="pres">
      <dgm:prSet presAssocID="{CE4A6D37-C453-4BEE-8F8C-71C750E75CDF}" presName="spacer" presStyleCnt="0"/>
      <dgm:spPr/>
    </dgm:pt>
    <dgm:pt modelId="{8C3BC10C-1208-491C-940C-B90BCD722C30}" type="pres">
      <dgm:prSet presAssocID="{6AC53766-3E84-4C19-AF7A-B2A3CE524A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6E6C9A-3814-4329-9120-3C22F040E22C}" type="pres">
      <dgm:prSet presAssocID="{039DE4AB-1E44-4B3D-A08E-DD1752F6C728}" presName="spacer" presStyleCnt="0"/>
      <dgm:spPr/>
    </dgm:pt>
    <dgm:pt modelId="{547F932D-66E8-4910-BF2C-2B7F214DDB90}" type="pres">
      <dgm:prSet presAssocID="{7BD36308-FADF-4370-BD76-A8E60560287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5C7B795-4604-455C-83EA-66AE0E291F7E}" type="presOf" srcId="{586A7FDD-7BF5-4C20-95F3-97E195B93787}" destId="{A3A00D62-4109-486D-B1D4-780E3FCD17A7}" srcOrd="0" destOrd="0" presId="urn:microsoft.com/office/officeart/2005/8/layout/vList2"/>
    <dgm:cxn modelId="{FCBC5F9D-9BF6-4DAE-8595-7BC0539548F0}" srcId="{586A7FDD-7BF5-4C20-95F3-97E195B93787}" destId="{BB8EFE6B-45A3-4DAA-A9B2-77AA0F876EF0}" srcOrd="0" destOrd="0" parTransId="{E5829807-3173-4BA4-BEF3-699A66450803}" sibTransId="{CE4A6D37-C453-4BEE-8F8C-71C750E75CDF}"/>
    <dgm:cxn modelId="{54D7FE9D-D706-4E6F-8944-7073DF328EB1}" type="presOf" srcId="{BB8EFE6B-45A3-4DAA-A9B2-77AA0F876EF0}" destId="{74566A83-A05E-41DC-B0DF-8B069E3C756F}" srcOrd="0" destOrd="0" presId="urn:microsoft.com/office/officeart/2005/8/layout/vList2"/>
    <dgm:cxn modelId="{21B21AA0-15F5-4A05-9D5B-BB79664C81DB}" srcId="{586A7FDD-7BF5-4C20-95F3-97E195B93787}" destId="{6AC53766-3E84-4C19-AF7A-B2A3CE524A32}" srcOrd="1" destOrd="0" parTransId="{0962055B-1AFA-4955-A5BC-902B2EF2AC82}" sibTransId="{039DE4AB-1E44-4B3D-A08E-DD1752F6C728}"/>
    <dgm:cxn modelId="{AC9330AE-3081-4CFF-B49E-C4764BD4651E}" type="presOf" srcId="{7BD36308-FADF-4370-BD76-A8E605602872}" destId="{547F932D-66E8-4910-BF2C-2B7F214DDB90}" srcOrd="0" destOrd="0" presId="urn:microsoft.com/office/officeart/2005/8/layout/vList2"/>
    <dgm:cxn modelId="{9323B2C2-3C2A-4748-9ABC-F22E7499D48A}" type="presOf" srcId="{6AC53766-3E84-4C19-AF7A-B2A3CE524A32}" destId="{8C3BC10C-1208-491C-940C-B90BCD722C30}" srcOrd="0" destOrd="0" presId="urn:microsoft.com/office/officeart/2005/8/layout/vList2"/>
    <dgm:cxn modelId="{068F4CEF-3941-4314-B4DD-72B9288000ED}" srcId="{586A7FDD-7BF5-4C20-95F3-97E195B93787}" destId="{7BD36308-FADF-4370-BD76-A8E605602872}" srcOrd="2" destOrd="0" parTransId="{324FE07D-DEFB-4F5F-AE22-4243E5C95809}" sibTransId="{5850CF45-5AF5-43DA-8D6F-D1CA034A7042}"/>
    <dgm:cxn modelId="{36B68A20-DEA3-4592-A61D-8BB2727F2F55}" type="presParOf" srcId="{A3A00D62-4109-486D-B1D4-780E3FCD17A7}" destId="{74566A83-A05E-41DC-B0DF-8B069E3C756F}" srcOrd="0" destOrd="0" presId="urn:microsoft.com/office/officeart/2005/8/layout/vList2"/>
    <dgm:cxn modelId="{C0E2AA9F-D435-4F52-9E65-C01769E0CF49}" type="presParOf" srcId="{A3A00D62-4109-486D-B1D4-780E3FCD17A7}" destId="{523B43C0-8A29-4DA7-9599-4C949E9CF3CD}" srcOrd="1" destOrd="0" presId="urn:microsoft.com/office/officeart/2005/8/layout/vList2"/>
    <dgm:cxn modelId="{10172C65-2CB7-43F5-8E8F-58EB898A52B7}" type="presParOf" srcId="{A3A00D62-4109-486D-B1D4-780E3FCD17A7}" destId="{8C3BC10C-1208-491C-940C-B90BCD722C30}" srcOrd="2" destOrd="0" presId="urn:microsoft.com/office/officeart/2005/8/layout/vList2"/>
    <dgm:cxn modelId="{36BDA551-071A-4A5F-86B2-09CF1D64870B}" type="presParOf" srcId="{A3A00D62-4109-486D-B1D4-780E3FCD17A7}" destId="{066E6C9A-3814-4329-9120-3C22F040E22C}" srcOrd="3" destOrd="0" presId="urn:microsoft.com/office/officeart/2005/8/layout/vList2"/>
    <dgm:cxn modelId="{62B21E30-1075-44F7-AD23-9BEEAF235174}" type="presParOf" srcId="{A3A00D62-4109-486D-B1D4-780E3FCD17A7}" destId="{547F932D-66E8-4910-BF2C-2B7F214DDB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7178A-3788-44EC-8142-459376C17A2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0B8592-F75C-4041-BFA2-3091FABBA6F7}">
      <dgm:prSet/>
      <dgm:spPr/>
      <dgm:t>
        <a:bodyPr/>
        <a:lstStyle/>
        <a:p>
          <a:r>
            <a:rPr lang="en-US"/>
            <a:t>• Virginia Code § 20-108.2(C)</a:t>
          </a:r>
        </a:p>
      </dgm:t>
    </dgm:pt>
    <dgm:pt modelId="{380CEF6B-C3A6-4518-AE99-2A59F471AB3D}" type="parTrans" cxnId="{99998DD0-EF58-40B7-A6C6-110A82D39D6C}">
      <dgm:prSet/>
      <dgm:spPr/>
      <dgm:t>
        <a:bodyPr/>
        <a:lstStyle/>
        <a:p>
          <a:endParaRPr lang="en-US"/>
        </a:p>
      </dgm:t>
    </dgm:pt>
    <dgm:pt modelId="{B9BA2E4C-AF07-4104-989D-1C6510EDC6B1}" type="sibTrans" cxnId="{99998DD0-EF58-40B7-A6C6-110A82D39D6C}">
      <dgm:prSet/>
      <dgm:spPr/>
      <dgm:t>
        <a:bodyPr/>
        <a:lstStyle/>
        <a:p>
          <a:endParaRPr lang="en-US"/>
        </a:p>
      </dgm:t>
    </dgm:pt>
    <dgm:pt modelId="{28FC8980-73E7-48D0-BE88-7F93F9BD42BA}">
      <dgm:prSet/>
      <dgm:spPr/>
      <dgm:t>
        <a:bodyPr/>
        <a:lstStyle/>
        <a:p>
          <a:r>
            <a:rPr lang="en-US"/>
            <a:t>• Broad definition of gross income: </a:t>
          </a:r>
          <a:r>
            <a:rPr lang="en-US" b="0" i="0"/>
            <a:t> "gross income" means all income from all sources, and shall include, but not be limited to …</a:t>
          </a:r>
          <a:endParaRPr lang="en-US"/>
        </a:p>
      </dgm:t>
    </dgm:pt>
    <dgm:pt modelId="{CEDC8DA5-43C2-49AC-BCD6-37E70E831AB2}" type="parTrans" cxnId="{CD6BE2B6-8D67-4E7C-A5E8-AC1187435C7C}">
      <dgm:prSet/>
      <dgm:spPr/>
      <dgm:t>
        <a:bodyPr/>
        <a:lstStyle/>
        <a:p>
          <a:endParaRPr lang="en-US"/>
        </a:p>
      </dgm:t>
    </dgm:pt>
    <dgm:pt modelId="{DECDF22B-4DB2-4E14-BA42-7443D42EDFC9}" type="sibTrans" cxnId="{CD6BE2B6-8D67-4E7C-A5E8-AC1187435C7C}">
      <dgm:prSet/>
      <dgm:spPr/>
      <dgm:t>
        <a:bodyPr/>
        <a:lstStyle/>
        <a:p>
          <a:endParaRPr lang="en-US"/>
        </a:p>
      </dgm:t>
    </dgm:pt>
    <dgm:pt modelId="{B4A9F916-4A05-418B-9059-FB238EE7E5E9}">
      <dgm:prSet/>
      <dgm:spPr/>
      <dgm:t>
        <a:bodyPr/>
        <a:lstStyle/>
        <a:p>
          <a:r>
            <a:rPr lang="en-US"/>
            <a:t>• There are statutory exceptions as well as some exceptions set forth in case law.</a:t>
          </a:r>
        </a:p>
      </dgm:t>
    </dgm:pt>
    <dgm:pt modelId="{19332568-F450-47A1-88E9-0DEE0B1A8383}" type="parTrans" cxnId="{931D9897-0D0C-486D-AEC9-B8323A5AEBFB}">
      <dgm:prSet/>
      <dgm:spPr/>
      <dgm:t>
        <a:bodyPr/>
        <a:lstStyle/>
        <a:p>
          <a:endParaRPr lang="en-US"/>
        </a:p>
      </dgm:t>
    </dgm:pt>
    <dgm:pt modelId="{FA67D25F-B428-4900-A1F0-979454730B7C}" type="sibTrans" cxnId="{931D9897-0D0C-486D-AEC9-B8323A5AEBFB}">
      <dgm:prSet/>
      <dgm:spPr/>
      <dgm:t>
        <a:bodyPr/>
        <a:lstStyle/>
        <a:p>
          <a:endParaRPr lang="en-US"/>
        </a:p>
      </dgm:t>
    </dgm:pt>
    <dgm:pt modelId="{E1FA5EA9-270B-4196-8903-2B06037452B5}" type="pres">
      <dgm:prSet presAssocID="{AE47178A-3788-44EC-8142-459376C17A2B}" presName="diagram" presStyleCnt="0">
        <dgm:presLayoutVars>
          <dgm:dir/>
          <dgm:resizeHandles val="exact"/>
        </dgm:presLayoutVars>
      </dgm:prSet>
      <dgm:spPr/>
    </dgm:pt>
    <dgm:pt modelId="{D6ADECAA-CB1A-4690-8582-BAFADA0DCAED}" type="pres">
      <dgm:prSet presAssocID="{030B8592-F75C-4041-BFA2-3091FABBA6F7}" presName="node" presStyleLbl="node1" presStyleIdx="0" presStyleCnt="3">
        <dgm:presLayoutVars>
          <dgm:bulletEnabled val="1"/>
        </dgm:presLayoutVars>
      </dgm:prSet>
      <dgm:spPr/>
    </dgm:pt>
    <dgm:pt modelId="{B524E96F-BB52-4BF7-B253-6A6464EABA73}" type="pres">
      <dgm:prSet presAssocID="{B9BA2E4C-AF07-4104-989D-1C6510EDC6B1}" presName="sibTrans" presStyleCnt="0"/>
      <dgm:spPr/>
    </dgm:pt>
    <dgm:pt modelId="{8EB14456-B540-4EE9-AAB3-0293806BBA1B}" type="pres">
      <dgm:prSet presAssocID="{28FC8980-73E7-48D0-BE88-7F93F9BD42BA}" presName="node" presStyleLbl="node1" presStyleIdx="1" presStyleCnt="3">
        <dgm:presLayoutVars>
          <dgm:bulletEnabled val="1"/>
        </dgm:presLayoutVars>
      </dgm:prSet>
      <dgm:spPr/>
    </dgm:pt>
    <dgm:pt modelId="{1BC22428-18B3-4115-BFEF-8AE4B670BF54}" type="pres">
      <dgm:prSet presAssocID="{DECDF22B-4DB2-4E14-BA42-7443D42EDFC9}" presName="sibTrans" presStyleCnt="0"/>
      <dgm:spPr/>
    </dgm:pt>
    <dgm:pt modelId="{33318D86-002B-473E-8C8A-2B0968F7A8AE}" type="pres">
      <dgm:prSet presAssocID="{B4A9F916-4A05-418B-9059-FB238EE7E5E9}" presName="node" presStyleLbl="node1" presStyleIdx="2" presStyleCnt="3">
        <dgm:presLayoutVars>
          <dgm:bulletEnabled val="1"/>
        </dgm:presLayoutVars>
      </dgm:prSet>
      <dgm:spPr/>
    </dgm:pt>
  </dgm:ptLst>
  <dgm:cxnLst>
    <dgm:cxn modelId="{64A32B41-51FF-4B68-9DD3-CBC5A82EC9DC}" type="presOf" srcId="{AE47178A-3788-44EC-8142-459376C17A2B}" destId="{E1FA5EA9-270B-4196-8903-2B06037452B5}" srcOrd="0" destOrd="0" presId="urn:microsoft.com/office/officeart/2005/8/layout/default"/>
    <dgm:cxn modelId="{C9DCE868-C35D-4660-84A5-C77C859B4793}" type="presOf" srcId="{030B8592-F75C-4041-BFA2-3091FABBA6F7}" destId="{D6ADECAA-CB1A-4690-8582-BAFADA0DCAED}" srcOrd="0" destOrd="0" presId="urn:microsoft.com/office/officeart/2005/8/layout/default"/>
    <dgm:cxn modelId="{10FBBF52-B24A-46F1-8C7C-26AD97DCF0D9}" type="presOf" srcId="{28FC8980-73E7-48D0-BE88-7F93F9BD42BA}" destId="{8EB14456-B540-4EE9-AAB3-0293806BBA1B}" srcOrd="0" destOrd="0" presId="urn:microsoft.com/office/officeart/2005/8/layout/default"/>
    <dgm:cxn modelId="{931D9897-0D0C-486D-AEC9-B8323A5AEBFB}" srcId="{AE47178A-3788-44EC-8142-459376C17A2B}" destId="{B4A9F916-4A05-418B-9059-FB238EE7E5E9}" srcOrd="2" destOrd="0" parTransId="{19332568-F450-47A1-88E9-0DEE0B1A8383}" sibTransId="{FA67D25F-B428-4900-A1F0-979454730B7C}"/>
    <dgm:cxn modelId="{CD6BE2B6-8D67-4E7C-A5E8-AC1187435C7C}" srcId="{AE47178A-3788-44EC-8142-459376C17A2B}" destId="{28FC8980-73E7-48D0-BE88-7F93F9BD42BA}" srcOrd="1" destOrd="0" parTransId="{CEDC8DA5-43C2-49AC-BCD6-37E70E831AB2}" sibTransId="{DECDF22B-4DB2-4E14-BA42-7443D42EDFC9}"/>
    <dgm:cxn modelId="{7092E9B9-C65E-4C86-998C-5EF3E821F996}" type="presOf" srcId="{B4A9F916-4A05-418B-9059-FB238EE7E5E9}" destId="{33318D86-002B-473E-8C8A-2B0968F7A8AE}" srcOrd="0" destOrd="0" presId="urn:microsoft.com/office/officeart/2005/8/layout/default"/>
    <dgm:cxn modelId="{99998DD0-EF58-40B7-A6C6-110A82D39D6C}" srcId="{AE47178A-3788-44EC-8142-459376C17A2B}" destId="{030B8592-F75C-4041-BFA2-3091FABBA6F7}" srcOrd="0" destOrd="0" parTransId="{380CEF6B-C3A6-4518-AE99-2A59F471AB3D}" sibTransId="{B9BA2E4C-AF07-4104-989D-1C6510EDC6B1}"/>
    <dgm:cxn modelId="{CC0AA2B4-F27A-43F9-BFEE-8F77196FD303}" type="presParOf" srcId="{E1FA5EA9-270B-4196-8903-2B06037452B5}" destId="{D6ADECAA-CB1A-4690-8582-BAFADA0DCAED}" srcOrd="0" destOrd="0" presId="urn:microsoft.com/office/officeart/2005/8/layout/default"/>
    <dgm:cxn modelId="{F3F7439D-D695-4C3F-9CA5-219CF1946AD9}" type="presParOf" srcId="{E1FA5EA9-270B-4196-8903-2B06037452B5}" destId="{B524E96F-BB52-4BF7-B253-6A6464EABA73}" srcOrd="1" destOrd="0" presId="urn:microsoft.com/office/officeart/2005/8/layout/default"/>
    <dgm:cxn modelId="{0BA300E6-0246-421C-AAE4-CE2BC7364F33}" type="presParOf" srcId="{E1FA5EA9-270B-4196-8903-2B06037452B5}" destId="{8EB14456-B540-4EE9-AAB3-0293806BBA1B}" srcOrd="2" destOrd="0" presId="urn:microsoft.com/office/officeart/2005/8/layout/default"/>
    <dgm:cxn modelId="{638CE0D3-5C11-4FE5-B32E-D3B4A234B824}" type="presParOf" srcId="{E1FA5EA9-270B-4196-8903-2B06037452B5}" destId="{1BC22428-18B3-4115-BFEF-8AE4B670BF54}" srcOrd="3" destOrd="0" presId="urn:microsoft.com/office/officeart/2005/8/layout/default"/>
    <dgm:cxn modelId="{11E44C36-7536-438B-BA88-903F7FA3F1D3}" type="presParOf" srcId="{E1FA5EA9-270B-4196-8903-2B06037452B5}" destId="{33318D86-002B-473E-8C8A-2B0968F7A8A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FF2CF6-7E25-401E-B76F-FD35FF8C57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FCF96E-D22E-4785-AFA6-1BFF1EA139CA}">
      <dgm:prSet/>
      <dgm:spPr/>
      <dgm:t>
        <a:bodyPr/>
        <a:lstStyle/>
        <a:p>
          <a:r>
            <a:rPr lang="en-US"/>
            <a:t>Room and board provided in exchange for services is classified as nonmonetary income.</a:t>
          </a:r>
        </a:p>
      </dgm:t>
    </dgm:pt>
    <dgm:pt modelId="{17E0279C-2397-419D-9BC8-3F8DA788F4C9}" type="parTrans" cxnId="{A9DBCEA6-531A-49FA-AE35-2CDDA08FAAE2}">
      <dgm:prSet/>
      <dgm:spPr/>
      <dgm:t>
        <a:bodyPr/>
        <a:lstStyle/>
        <a:p>
          <a:endParaRPr lang="en-US"/>
        </a:p>
      </dgm:t>
    </dgm:pt>
    <dgm:pt modelId="{58E29B93-5CC2-450A-A3E8-2805F9CD2108}" type="sibTrans" cxnId="{A9DBCEA6-531A-49FA-AE35-2CDDA08FAAE2}">
      <dgm:prSet/>
      <dgm:spPr/>
      <dgm:t>
        <a:bodyPr/>
        <a:lstStyle/>
        <a:p>
          <a:endParaRPr lang="en-US"/>
        </a:p>
      </dgm:t>
    </dgm:pt>
    <dgm:pt modelId="{E29848E3-D720-4A78-BDBF-F0DC8583FF86}">
      <dgm:prSet/>
      <dgm:spPr/>
      <dgm:t>
        <a:bodyPr/>
        <a:lstStyle/>
        <a:p>
          <a:r>
            <a:rPr lang="en-US"/>
            <a:t>Living with someone without any payment does not qualify as a gift, as a gift entails the transfer of property to another party without any form of compensation.</a:t>
          </a:r>
        </a:p>
      </dgm:t>
    </dgm:pt>
    <dgm:pt modelId="{0AB90FD7-1EF8-43E6-896B-C880D914DB15}" type="parTrans" cxnId="{14F3E66E-2AD9-4CD8-86AA-46FB79A9E282}">
      <dgm:prSet/>
      <dgm:spPr/>
      <dgm:t>
        <a:bodyPr/>
        <a:lstStyle/>
        <a:p>
          <a:endParaRPr lang="en-US"/>
        </a:p>
      </dgm:t>
    </dgm:pt>
    <dgm:pt modelId="{D91862A3-EAD8-452D-8246-9E335D4F8FB7}" type="sibTrans" cxnId="{14F3E66E-2AD9-4CD8-86AA-46FB79A9E282}">
      <dgm:prSet/>
      <dgm:spPr/>
      <dgm:t>
        <a:bodyPr/>
        <a:lstStyle/>
        <a:p>
          <a:endParaRPr lang="en-US"/>
        </a:p>
      </dgm:t>
    </dgm:pt>
    <dgm:pt modelId="{0025926F-82A1-4A2A-AB76-874FA992382F}" type="pres">
      <dgm:prSet presAssocID="{57FF2CF6-7E25-401E-B76F-FD35FF8C57AA}" presName="linear" presStyleCnt="0">
        <dgm:presLayoutVars>
          <dgm:animLvl val="lvl"/>
          <dgm:resizeHandles val="exact"/>
        </dgm:presLayoutVars>
      </dgm:prSet>
      <dgm:spPr/>
    </dgm:pt>
    <dgm:pt modelId="{98C71CA8-DB3E-4576-A84C-ED70A8E544AB}" type="pres">
      <dgm:prSet presAssocID="{DBFCF96E-D22E-4785-AFA6-1BFF1EA139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9E96CF8-7E48-482F-B29F-BAAFFBE636C5}" type="pres">
      <dgm:prSet presAssocID="{58E29B93-5CC2-450A-A3E8-2805F9CD2108}" presName="spacer" presStyleCnt="0"/>
      <dgm:spPr/>
    </dgm:pt>
    <dgm:pt modelId="{D6372CA5-89A4-42E3-A794-A4E482721C02}" type="pres">
      <dgm:prSet presAssocID="{E29848E3-D720-4A78-BDBF-F0DC8583FF8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E21AB09-C15F-46A8-8EC2-6CE42680779A}" type="presOf" srcId="{57FF2CF6-7E25-401E-B76F-FD35FF8C57AA}" destId="{0025926F-82A1-4A2A-AB76-874FA992382F}" srcOrd="0" destOrd="0" presId="urn:microsoft.com/office/officeart/2005/8/layout/vList2"/>
    <dgm:cxn modelId="{4C8F1E5B-AE04-454F-9122-65E94160A886}" type="presOf" srcId="{DBFCF96E-D22E-4785-AFA6-1BFF1EA139CA}" destId="{98C71CA8-DB3E-4576-A84C-ED70A8E544AB}" srcOrd="0" destOrd="0" presId="urn:microsoft.com/office/officeart/2005/8/layout/vList2"/>
    <dgm:cxn modelId="{14F3E66E-2AD9-4CD8-86AA-46FB79A9E282}" srcId="{57FF2CF6-7E25-401E-B76F-FD35FF8C57AA}" destId="{E29848E3-D720-4A78-BDBF-F0DC8583FF86}" srcOrd="1" destOrd="0" parTransId="{0AB90FD7-1EF8-43E6-896B-C880D914DB15}" sibTransId="{D91862A3-EAD8-452D-8246-9E335D4F8FB7}"/>
    <dgm:cxn modelId="{A9DBCEA6-531A-49FA-AE35-2CDDA08FAAE2}" srcId="{57FF2CF6-7E25-401E-B76F-FD35FF8C57AA}" destId="{DBFCF96E-D22E-4785-AFA6-1BFF1EA139CA}" srcOrd="0" destOrd="0" parTransId="{17E0279C-2397-419D-9BC8-3F8DA788F4C9}" sibTransId="{58E29B93-5CC2-450A-A3E8-2805F9CD2108}"/>
    <dgm:cxn modelId="{1F7D80C0-A2FA-4040-BF0F-54D8CB64A155}" type="presOf" srcId="{E29848E3-D720-4A78-BDBF-F0DC8583FF86}" destId="{D6372CA5-89A4-42E3-A794-A4E482721C02}" srcOrd="0" destOrd="0" presId="urn:microsoft.com/office/officeart/2005/8/layout/vList2"/>
    <dgm:cxn modelId="{839B2C35-0FFB-41C6-AB5D-501B1AF4AF63}" type="presParOf" srcId="{0025926F-82A1-4A2A-AB76-874FA992382F}" destId="{98C71CA8-DB3E-4576-A84C-ED70A8E544AB}" srcOrd="0" destOrd="0" presId="urn:microsoft.com/office/officeart/2005/8/layout/vList2"/>
    <dgm:cxn modelId="{B0998FD3-DB71-4ADC-A08E-AA4B02BAE4AA}" type="presParOf" srcId="{0025926F-82A1-4A2A-AB76-874FA992382F}" destId="{89E96CF8-7E48-482F-B29F-BAAFFBE636C5}" srcOrd="1" destOrd="0" presId="urn:microsoft.com/office/officeart/2005/8/layout/vList2"/>
    <dgm:cxn modelId="{2B0B0BD5-373E-48FC-B2D6-3A39D89149F3}" type="presParOf" srcId="{0025926F-82A1-4A2A-AB76-874FA992382F}" destId="{D6372CA5-89A4-42E3-A794-A4E482721C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FF2CF6-7E25-401E-B76F-FD35FF8C57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9848E3-D720-4A78-BDBF-F0DC8583FF86}">
      <dgm:prSet/>
      <dgm:spPr/>
      <dgm:t>
        <a:bodyPr/>
        <a:lstStyle/>
        <a:p>
          <a:r>
            <a:rPr lang="en-US" dirty="0"/>
            <a:t>Personal Injury Proceeds are not included as income.</a:t>
          </a:r>
        </a:p>
      </dgm:t>
    </dgm:pt>
    <dgm:pt modelId="{0AB90FD7-1EF8-43E6-896B-C880D914DB15}" type="parTrans" cxnId="{14F3E66E-2AD9-4CD8-86AA-46FB79A9E282}">
      <dgm:prSet/>
      <dgm:spPr/>
      <dgm:t>
        <a:bodyPr/>
        <a:lstStyle/>
        <a:p>
          <a:endParaRPr lang="en-US"/>
        </a:p>
      </dgm:t>
    </dgm:pt>
    <dgm:pt modelId="{D91862A3-EAD8-452D-8246-9E335D4F8FB7}" type="sibTrans" cxnId="{14F3E66E-2AD9-4CD8-86AA-46FB79A9E282}">
      <dgm:prSet/>
      <dgm:spPr/>
      <dgm:t>
        <a:bodyPr/>
        <a:lstStyle/>
        <a:p>
          <a:endParaRPr lang="en-US"/>
        </a:p>
      </dgm:t>
    </dgm:pt>
    <dgm:pt modelId="{97F5F5D5-A352-488D-9783-92AF7F7F5429}">
      <dgm:prSet/>
      <dgm:spPr/>
      <dgm:t>
        <a:bodyPr/>
        <a:lstStyle/>
        <a:p>
          <a:r>
            <a:rPr lang="en-US" dirty="0"/>
            <a:t>Because a portion of the personal injury award is to recoup for pain and suffering, the entire award is not considered income.</a:t>
          </a:r>
        </a:p>
      </dgm:t>
    </dgm:pt>
    <dgm:pt modelId="{E20BBBE0-95C1-4C1C-9EA0-9F5A9620A671}" type="parTrans" cxnId="{B384E35F-CD1E-4265-8409-9FC72529D41F}">
      <dgm:prSet/>
      <dgm:spPr/>
      <dgm:t>
        <a:bodyPr/>
        <a:lstStyle/>
        <a:p>
          <a:endParaRPr lang="en-US"/>
        </a:p>
      </dgm:t>
    </dgm:pt>
    <dgm:pt modelId="{C1BB52F0-7887-4A8D-A0C8-C18CB81AD222}" type="sibTrans" cxnId="{B384E35F-CD1E-4265-8409-9FC72529D41F}">
      <dgm:prSet/>
      <dgm:spPr/>
      <dgm:t>
        <a:bodyPr/>
        <a:lstStyle/>
        <a:p>
          <a:endParaRPr lang="en-US"/>
        </a:p>
      </dgm:t>
    </dgm:pt>
    <dgm:pt modelId="{1E08036C-A9B0-471F-92B9-CD45D6409648}">
      <dgm:prSet/>
      <dgm:spPr/>
      <dgm:t>
        <a:bodyPr/>
        <a:lstStyle/>
        <a:p>
          <a:r>
            <a:rPr lang="en-US" dirty="0"/>
            <a:t>The award would have to be broken down to pain and suffering and lost wages. Lost wages would be considered income. In Virginia, typically the award is a lump sum covering both.</a:t>
          </a:r>
        </a:p>
      </dgm:t>
    </dgm:pt>
    <dgm:pt modelId="{C8AE18EE-9659-4627-9005-8041E9C9358B}" type="parTrans" cxnId="{1D4B0E87-E759-4670-921F-4263DCEF7C62}">
      <dgm:prSet/>
      <dgm:spPr/>
      <dgm:t>
        <a:bodyPr/>
        <a:lstStyle/>
        <a:p>
          <a:endParaRPr lang="en-US"/>
        </a:p>
      </dgm:t>
    </dgm:pt>
    <dgm:pt modelId="{7D966B59-F3F5-4D59-BBEE-6272076BB1EE}" type="sibTrans" cxnId="{1D4B0E87-E759-4670-921F-4263DCEF7C62}">
      <dgm:prSet/>
      <dgm:spPr/>
      <dgm:t>
        <a:bodyPr/>
        <a:lstStyle/>
        <a:p>
          <a:endParaRPr lang="en-US"/>
        </a:p>
      </dgm:t>
    </dgm:pt>
    <dgm:pt modelId="{0025926F-82A1-4A2A-AB76-874FA992382F}" type="pres">
      <dgm:prSet presAssocID="{57FF2CF6-7E25-401E-B76F-FD35FF8C57AA}" presName="linear" presStyleCnt="0">
        <dgm:presLayoutVars>
          <dgm:animLvl val="lvl"/>
          <dgm:resizeHandles val="exact"/>
        </dgm:presLayoutVars>
      </dgm:prSet>
      <dgm:spPr/>
    </dgm:pt>
    <dgm:pt modelId="{D6372CA5-89A4-42E3-A794-A4E482721C02}" type="pres">
      <dgm:prSet presAssocID="{E29848E3-D720-4A78-BDBF-F0DC8583FF8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F7F040D-26D6-4AE8-BE1D-E5D97C1036BA}" type="pres">
      <dgm:prSet presAssocID="{D91862A3-EAD8-452D-8246-9E335D4F8FB7}" presName="spacer" presStyleCnt="0"/>
      <dgm:spPr/>
    </dgm:pt>
    <dgm:pt modelId="{7F77F4B6-2D1C-4224-B3D9-E8205E5EA631}" type="pres">
      <dgm:prSet presAssocID="{97F5F5D5-A352-488D-9783-92AF7F7F54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CB53D80-432A-4563-958F-823F4ECB4E1E}" type="pres">
      <dgm:prSet presAssocID="{C1BB52F0-7887-4A8D-A0C8-C18CB81AD222}" presName="spacer" presStyleCnt="0"/>
      <dgm:spPr/>
    </dgm:pt>
    <dgm:pt modelId="{40818158-63C9-4D8B-8193-5B8465DEF1E5}" type="pres">
      <dgm:prSet presAssocID="{1E08036C-A9B0-471F-92B9-CD45D640964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E21AB09-C15F-46A8-8EC2-6CE42680779A}" type="presOf" srcId="{57FF2CF6-7E25-401E-B76F-FD35FF8C57AA}" destId="{0025926F-82A1-4A2A-AB76-874FA992382F}" srcOrd="0" destOrd="0" presId="urn:microsoft.com/office/officeart/2005/8/layout/vList2"/>
    <dgm:cxn modelId="{D402EA20-098B-430B-B4E3-2CED0655EB16}" type="presOf" srcId="{97F5F5D5-A352-488D-9783-92AF7F7F5429}" destId="{7F77F4B6-2D1C-4224-B3D9-E8205E5EA631}" srcOrd="0" destOrd="0" presId="urn:microsoft.com/office/officeart/2005/8/layout/vList2"/>
    <dgm:cxn modelId="{B384E35F-CD1E-4265-8409-9FC72529D41F}" srcId="{57FF2CF6-7E25-401E-B76F-FD35FF8C57AA}" destId="{97F5F5D5-A352-488D-9783-92AF7F7F5429}" srcOrd="1" destOrd="0" parTransId="{E20BBBE0-95C1-4C1C-9EA0-9F5A9620A671}" sibTransId="{C1BB52F0-7887-4A8D-A0C8-C18CB81AD222}"/>
    <dgm:cxn modelId="{14F3E66E-2AD9-4CD8-86AA-46FB79A9E282}" srcId="{57FF2CF6-7E25-401E-B76F-FD35FF8C57AA}" destId="{E29848E3-D720-4A78-BDBF-F0DC8583FF86}" srcOrd="0" destOrd="0" parTransId="{0AB90FD7-1EF8-43E6-896B-C880D914DB15}" sibTransId="{D91862A3-EAD8-452D-8246-9E335D4F8FB7}"/>
    <dgm:cxn modelId="{1D4B0E87-E759-4670-921F-4263DCEF7C62}" srcId="{57FF2CF6-7E25-401E-B76F-FD35FF8C57AA}" destId="{1E08036C-A9B0-471F-92B9-CD45D6409648}" srcOrd="2" destOrd="0" parTransId="{C8AE18EE-9659-4627-9005-8041E9C9358B}" sibTransId="{7D966B59-F3F5-4D59-BBEE-6272076BB1EE}"/>
    <dgm:cxn modelId="{19D9A4A3-B954-416D-8934-3691CFA4095E}" type="presOf" srcId="{1E08036C-A9B0-471F-92B9-CD45D6409648}" destId="{40818158-63C9-4D8B-8193-5B8465DEF1E5}" srcOrd="0" destOrd="0" presId="urn:microsoft.com/office/officeart/2005/8/layout/vList2"/>
    <dgm:cxn modelId="{1F7D80C0-A2FA-4040-BF0F-54D8CB64A155}" type="presOf" srcId="{E29848E3-D720-4A78-BDBF-F0DC8583FF86}" destId="{D6372CA5-89A4-42E3-A794-A4E482721C02}" srcOrd="0" destOrd="0" presId="urn:microsoft.com/office/officeart/2005/8/layout/vList2"/>
    <dgm:cxn modelId="{2B0B0BD5-373E-48FC-B2D6-3A39D89149F3}" type="presParOf" srcId="{0025926F-82A1-4A2A-AB76-874FA992382F}" destId="{D6372CA5-89A4-42E3-A794-A4E482721C02}" srcOrd="0" destOrd="0" presId="urn:microsoft.com/office/officeart/2005/8/layout/vList2"/>
    <dgm:cxn modelId="{A65AF7B2-510F-4499-B080-0383619C9DF4}" type="presParOf" srcId="{0025926F-82A1-4A2A-AB76-874FA992382F}" destId="{5F7F040D-26D6-4AE8-BE1D-E5D97C1036BA}" srcOrd="1" destOrd="0" presId="urn:microsoft.com/office/officeart/2005/8/layout/vList2"/>
    <dgm:cxn modelId="{1CD587C5-7CFC-4BEA-9B1F-6C8635F387F2}" type="presParOf" srcId="{0025926F-82A1-4A2A-AB76-874FA992382F}" destId="{7F77F4B6-2D1C-4224-B3D9-E8205E5EA631}" srcOrd="2" destOrd="0" presId="urn:microsoft.com/office/officeart/2005/8/layout/vList2"/>
    <dgm:cxn modelId="{C683A755-8A6A-44F3-AC91-C187EA35CD45}" type="presParOf" srcId="{0025926F-82A1-4A2A-AB76-874FA992382F}" destId="{5CB53D80-432A-4563-958F-823F4ECB4E1E}" srcOrd="3" destOrd="0" presId="urn:microsoft.com/office/officeart/2005/8/layout/vList2"/>
    <dgm:cxn modelId="{94FEB17D-DBD0-4E20-B9DA-BD6D0326F439}" type="presParOf" srcId="{0025926F-82A1-4A2A-AB76-874FA992382F}" destId="{40818158-63C9-4D8B-8193-5B8465DEF1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FF2CF6-7E25-401E-B76F-FD35FF8C57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9848E3-D720-4A78-BDBF-F0DC8583FF86}">
      <dgm:prSet/>
      <dgm:spPr/>
      <dgm:t>
        <a:bodyPr/>
        <a:lstStyle/>
        <a:p>
          <a:r>
            <a:rPr lang="en-US" dirty="0"/>
            <a:t>Base Pay is included as income.</a:t>
          </a:r>
        </a:p>
      </dgm:t>
    </dgm:pt>
    <dgm:pt modelId="{0AB90FD7-1EF8-43E6-896B-C880D914DB15}" type="parTrans" cxnId="{14F3E66E-2AD9-4CD8-86AA-46FB79A9E282}">
      <dgm:prSet/>
      <dgm:spPr/>
      <dgm:t>
        <a:bodyPr/>
        <a:lstStyle/>
        <a:p>
          <a:endParaRPr lang="en-US"/>
        </a:p>
      </dgm:t>
    </dgm:pt>
    <dgm:pt modelId="{D91862A3-EAD8-452D-8246-9E335D4F8FB7}" type="sibTrans" cxnId="{14F3E66E-2AD9-4CD8-86AA-46FB79A9E282}">
      <dgm:prSet/>
      <dgm:spPr/>
      <dgm:t>
        <a:bodyPr/>
        <a:lstStyle/>
        <a:p>
          <a:endParaRPr lang="en-US"/>
        </a:p>
      </dgm:t>
    </dgm:pt>
    <dgm:pt modelId="{97F5F5D5-A352-488D-9783-92AF7F7F5429}">
      <dgm:prSet/>
      <dgm:spPr/>
      <dgm:t>
        <a:bodyPr/>
        <a:lstStyle/>
        <a:p>
          <a:r>
            <a:rPr lang="en-US" dirty="0"/>
            <a:t>All allowances are included as income.  </a:t>
          </a:r>
        </a:p>
      </dgm:t>
    </dgm:pt>
    <dgm:pt modelId="{E20BBBE0-95C1-4C1C-9EA0-9F5A9620A671}" type="parTrans" cxnId="{B384E35F-CD1E-4265-8409-9FC72529D41F}">
      <dgm:prSet/>
      <dgm:spPr/>
      <dgm:t>
        <a:bodyPr/>
        <a:lstStyle/>
        <a:p>
          <a:endParaRPr lang="en-US"/>
        </a:p>
      </dgm:t>
    </dgm:pt>
    <dgm:pt modelId="{C1BB52F0-7887-4A8D-A0C8-C18CB81AD222}" type="sibTrans" cxnId="{B384E35F-CD1E-4265-8409-9FC72529D41F}">
      <dgm:prSet/>
      <dgm:spPr/>
      <dgm:t>
        <a:bodyPr/>
        <a:lstStyle/>
        <a:p>
          <a:endParaRPr lang="en-US"/>
        </a:p>
      </dgm:t>
    </dgm:pt>
    <dgm:pt modelId="{35D546B9-9111-448D-90ED-FA0242F756EC}">
      <dgm:prSet/>
      <dgm:spPr/>
      <dgm:t>
        <a:bodyPr/>
        <a:lstStyle/>
        <a:p>
          <a:r>
            <a:rPr lang="en-US" dirty="0"/>
            <a:t>BAH: Basic Allowance for Housing is included as income</a:t>
          </a:r>
        </a:p>
      </dgm:t>
    </dgm:pt>
    <dgm:pt modelId="{1CC56479-1DED-46D9-91A9-878071A4A0ED}" type="parTrans" cxnId="{A5384716-503B-45DD-9001-8C5F3054C20A}">
      <dgm:prSet/>
      <dgm:spPr/>
      <dgm:t>
        <a:bodyPr/>
        <a:lstStyle/>
        <a:p>
          <a:endParaRPr lang="en-US"/>
        </a:p>
      </dgm:t>
    </dgm:pt>
    <dgm:pt modelId="{BAA978FF-5A61-45FA-9275-37D9AFE0A556}" type="sibTrans" cxnId="{A5384716-503B-45DD-9001-8C5F3054C20A}">
      <dgm:prSet/>
      <dgm:spPr/>
      <dgm:t>
        <a:bodyPr/>
        <a:lstStyle/>
        <a:p>
          <a:endParaRPr lang="en-US"/>
        </a:p>
      </dgm:t>
    </dgm:pt>
    <dgm:pt modelId="{D52B3195-DA05-456A-9491-0E6717042E7A}">
      <dgm:prSet/>
      <dgm:spPr/>
      <dgm:t>
        <a:bodyPr/>
        <a:lstStyle/>
        <a:p>
          <a:r>
            <a:rPr lang="en-US" dirty="0"/>
            <a:t>BAS: Basic Allowance for Subsistence is included as income.</a:t>
          </a:r>
        </a:p>
      </dgm:t>
    </dgm:pt>
    <dgm:pt modelId="{BB0F2B70-5DCA-4034-9053-AEEBA31A49F8}" type="parTrans" cxnId="{F5B67357-7227-49C5-9106-E524CB17AE75}">
      <dgm:prSet/>
      <dgm:spPr/>
      <dgm:t>
        <a:bodyPr/>
        <a:lstStyle/>
        <a:p>
          <a:endParaRPr lang="en-US"/>
        </a:p>
      </dgm:t>
    </dgm:pt>
    <dgm:pt modelId="{05A3B8A1-0F75-43D8-B820-66DBBC5212D4}" type="sibTrans" cxnId="{F5B67357-7227-49C5-9106-E524CB17AE75}">
      <dgm:prSet/>
      <dgm:spPr/>
      <dgm:t>
        <a:bodyPr/>
        <a:lstStyle/>
        <a:p>
          <a:endParaRPr lang="en-US"/>
        </a:p>
      </dgm:t>
    </dgm:pt>
    <dgm:pt modelId="{E4B4804A-F1C8-4B8B-95FD-8E8B71647553}">
      <dgm:prSet/>
      <dgm:spPr/>
      <dgm:t>
        <a:bodyPr/>
        <a:lstStyle/>
        <a:p>
          <a:r>
            <a:rPr lang="en-US" dirty="0"/>
            <a:t>Veteran’s Disability Pay included as income.</a:t>
          </a:r>
        </a:p>
      </dgm:t>
    </dgm:pt>
    <dgm:pt modelId="{B12D12D7-94E3-4E0E-940B-ABE84A83196E}" type="parTrans" cxnId="{E3F7611D-CFDC-4DAF-8941-2D350DABFB10}">
      <dgm:prSet/>
      <dgm:spPr/>
      <dgm:t>
        <a:bodyPr/>
        <a:lstStyle/>
        <a:p>
          <a:endParaRPr lang="en-US"/>
        </a:p>
      </dgm:t>
    </dgm:pt>
    <dgm:pt modelId="{635621C2-DF70-4041-87B6-C9CED894954F}" type="sibTrans" cxnId="{E3F7611D-CFDC-4DAF-8941-2D350DABFB10}">
      <dgm:prSet/>
      <dgm:spPr/>
      <dgm:t>
        <a:bodyPr/>
        <a:lstStyle/>
        <a:p>
          <a:endParaRPr lang="en-US"/>
        </a:p>
      </dgm:t>
    </dgm:pt>
    <dgm:pt modelId="{731874B8-70FC-497F-9974-5F6B5BB0DDFB}">
      <dgm:prSet/>
      <dgm:spPr/>
      <dgm:t>
        <a:bodyPr/>
        <a:lstStyle/>
        <a:p>
          <a:r>
            <a:rPr lang="en-US" dirty="0"/>
            <a:t>Post 9-11 cash educational benefits included as income: BAH E5 with dependents.</a:t>
          </a:r>
        </a:p>
      </dgm:t>
    </dgm:pt>
    <dgm:pt modelId="{8DDDC5DA-8E2E-401E-BCB0-9AA85C10693A}" type="parTrans" cxnId="{0EF1E344-258A-40F3-8E22-50AAD023BFA2}">
      <dgm:prSet/>
      <dgm:spPr/>
      <dgm:t>
        <a:bodyPr/>
        <a:lstStyle/>
        <a:p>
          <a:endParaRPr lang="en-US"/>
        </a:p>
      </dgm:t>
    </dgm:pt>
    <dgm:pt modelId="{F34FFE64-5D8C-4A2B-BBDE-D6231975C7CF}" type="sibTrans" cxnId="{0EF1E344-258A-40F3-8E22-50AAD023BFA2}">
      <dgm:prSet/>
      <dgm:spPr/>
      <dgm:t>
        <a:bodyPr/>
        <a:lstStyle/>
        <a:p>
          <a:endParaRPr lang="en-US"/>
        </a:p>
      </dgm:t>
    </dgm:pt>
    <dgm:pt modelId="{0025926F-82A1-4A2A-AB76-874FA992382F}" type="pres">
      <dgm:prSet presAssocID="{57FF2CF6-7E25-401E-B76F-FD35FF8C57AA}" presName="linear" presStyleCnt="0">
        <dgm:presLayoutVars>
          <dgm:animLvl val="lvl"/>
          <dgm:resizeHandles val="exact"/>
        </dgm:presLayoutVars>
      </dgm:prSet>
      <dgm:spPr/>
    </dgm:pt>
    <dgm:pt modelId="{D6372CA5-89A4-42E3-A794-A4E482721C02}" type="pres">
      <dgm:prSet presAssocID="{E29848E3-D720-4A78-BDBF-F0DC8583FF8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F7F040D-26D6-4AE8-BE1D-E5D97C1036BA}" type="pres">
      <dgm:prSet presAssocID="{D91862A3-EAD8-452D-8246-9E335D4F8FB7}" presName="spacer" presStyleCnt="0"/>
      <dgm:spPr/>
    </dgm:pt>
    <dgm:pt modelId="{7F77F4B6-2D1C-4224-B3D9-E8205E5EA631}" type="pres">
      <dgm:prSet presAssocID="{97F5F5D5-A352-488D-9783-92AF7F7F542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331DF8B-C6E8-4D8E-A117-82316F29F7F1}" type="pres">
      <dgm:prSet presAssocID="{C1BB52F0-7887-4A8D-A0C8-C18CB81AD222}" presName="spacer" presStyleCnt="0"/>
      <dgm:spPr/>
    </dgm:pt>
    <dgm:pt modelId="{2981F0F1-E3CC-4DED-94DE-EB146C887A51}" type="pres">
      <dgm:prSet presAssocID="{35D546B9-9111-448D-90ED-FA0242F756E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3142264-F454-4CD4-86A0-ED4B72119EBB}" type="pres">
      <dgm:prSet presAssocID="{BAA978FF-5A61-45FA-9275-37D9AFE0A556}" presName="spacer" presStyleCnt="0"/>
      <dgm:spPr/>
    </dgm:pt>
    <dgm:pt modelId="{4CEC8CDF-92CC-4F9D-9021-5E2C23C1D188}" type="pres">
      <dgm:prSet presAssocID="{D52B3195-DA05-456A-9491-0E6717042E7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1682AB1-859F-4B3E-A2D0-59615BB80346}" type="pres">
      <dgm:prSet presAssocID="{05A3B8A1-0F75-43D8-B820-66DBBC5212D4}" presName="spacer" presStyleCnt="0"/>
      <dgm:spPr/>
    </dgm:pt>
    <dgm:pt modelId="{6FF548C3-1352-4D59-A3DD-F1D4931E8CB4}" type="pres">
      <dgm:prSet presAssocID="{E4B4804A-F1C8-4B8B-95FD-8E8B7164755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EC86985-5CA5-4396-8E3E-8E2C56408A5F}" type="pres">
      <dgm:prSet presAssocID="{635621C2-DF70-4041-87B6-C9CED894954F}" presName="spacer" presStyleCnt="0"/>
      <dgm:spPr/>
    </dgm:pt>
    <dgm:pt modelId="{126F13BB-C521-48BA-BF2C-FD378910F16D}" type="pres">
      <dgm:prSet presAssocID="{731874B8-70FC-497F-9974-5F6B5BB0DDF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E21AB09-C15F-46A8-8EC2-6CE42680779A}" type="presOf" srcId="{57FF2CF6-7E25-401E-B76F-FD35FF8C57AA}" destId="{0025926F-82A1-4A2A-AB76-874FA992382F}" srcOrd="0" destOrd="0" presId="urn:microsoft.com/office/officeart/2005/8/layout/vList2"/>
    <dgm:cxn modelId="{A5384716-503B-45DD-9001-8C5F3054C20A}" srcId="{57FF2CF6-7E25-401E-B76F-FD35FF8C57AA}" destId="{35D546B9-9111-448D-90ED-FA0242F756EC}" srcOrd="2" destOrd="0" parTransId="{1CC56479-1DED-46D9-91A9-878071A4A0ED}" sibTransId="{BAA978FF-5A61-45FA-9275-37D9AFE0A556}"/>
    <dgm:cxn modelId="{E3F7611D-CFDC-4DAF-8941-2D350DABFB10}" srcId="{57FF2CF6-7E25-401E-B76F-FD35FF8C57AA}" destId="{E4B4804A-F1C8-4B8B-95FD-8E8B71647553}" srcOrd="4" destOrd="0" parTransId="{B12D12D7-94E3-4E0E-940B-ABE84A83196E}" sibTransId="{635621C2-DF70-4041-87B6-C9CED894954F}"/>
    <dgm:cxn modelId="{D402EA20-098B-430B-B4E3-2CED0655EB16}" type="presOf" srcId="{97F5F5D5-A352-488D-9783-92AF7F7F5429}" destId="{7F77F4B6-2D1C-4224-B3D9-E8205E5EA631}" srcOrd="0" destOrd="0" presId="urn:microsoft.com/office/officeart/2005/8/layout/vList2"/>
    <dgm:cxn modelId="{B384E35F-CD1E-4265-8409-9FC72529D41F}" srcId="{57FF2CF6-7E25-401E-B76F-FD35FF8C57AA}" destId="{97F5F5D5-A352-488D-9783-92AF7F7F5429}" srcOrd="1" destOrd="0" parTransId="{E20BBBE0-95C1-4C1C-9EA0-9F5A9620A671}" sibTransId="{C1BB52F0-7887-4A8D-A0C8-C18CB81AD222}"/>
    <dgm:cxn modelId="{0EF1E344-258A-40F3-8E22-50AAD023BFA2}" srcId="{57FF2CF6-7E25-401E-B76F-FD35FF8C57AA}" destId="{731874B8-70FC-497F-9974-5F6B5BB0DDFB}" srcOrd="5" destOrd="0" parTransId="{8DDDC5DA-8E2E-401E-BCB0-9AA85C10693A}" sibTransId="{F34FFE64-5D8C-4A2B-BBDE-D6231975C7CF}"/>
    <dgm:cxn modelId="{4E5FC049-D1A8-4EEE-9899-A05EA1095F3C}" type="presOf" srcId="{D52B3195-DA05-456A-9491-0E6717042E7A}" destId="{4CEC8CDF-92CC-4F9D-9021-5E2C23C1D188}" srcOrd="0" destOrd="0" presId="urn:microsoft.com/office/officeart/2005/8/layout/vList2"/>
    <dgm:cxn modelId="{14F3E66E-2AD9-4CD8-86AA-46FB79A9E282}" srcId="{57FF2CF6-7E25-401E-B76F-FD35FF8C57AA}" destId="{E29848E3-D720-4A78-BDBF-F0DC8583FF86}" srcOrd="0" destOrd="0" parTransId="{0AB90FD7-1EF8-43E6-896B-C880D914DB15}" sibTransId="{D91862A3-EAD8-452D-8246-9E335D4F8FB7}"/>
    <dgm:cxn modelId="{F5B67357-7227-49C5-9106-E524CB17AE75}" srcId="{57FF2CF6-7E25-401E-B76F-FD35FF8C57AA}" destId="{D52B3195-DA05-456A-9491-0E6717042E7A}" srcOrd="3" destOrd="0" parTransId="{BB0F2B70-5DCA-4034-9053-AEEBA31A49F8}" sibTransId="{05A3B8A1-0F75-43D8-B820-66DBBC5212D4}"/>
    <dgm:cxn modelId="{1319A89B-467E-488C-80AC-3BCEB5C9244C}" type="presOf" srcId="{731874B8-70FC-497F-9974-5F6B5BB0DDFB}" destId="{126F13BB-C521-48BA-BF2C-FD378910F16D}" srcOrd="0" destOrd="0" presId="urn:microsoft.com/office/officeart/2005/8/layout/vList2"/>
    <dgm:cxn modelId="{1F7D80C0-A2FA-4040-BF0F-54D8CB64A155}" type="presOf" srcId="{E29848E3-D720-4A78-BDBF-F0DC8583FF86}" destId="{D6372CA5-89A4-42E3-A794-A4E482721C02}" srcOrd="0" destOrd="0" presId="urn:microsoft.com/office/officeart/2005/8/layout/vList2"/>
    <dgm:cxn modelId="{3AF695D1-7F97-4CA1-96D8-F15BC7B5E1D3}" type="presOf" srcId="{E4B4804A-F1C8-4B8B-95FD-8E8B71647553}" destId="{6FF548C3-1352-4D59-A3DD-F1D4931E8CB4}" srcOrd="0" destOrd="0" presId="urn:microsoft.com/office/officeart/2005/8/layout/vList2"/>
    <dgm:cxn modelId="{6F3B58DC-F812-45C7-9C1C-D159339B4F4E}" type="presOf" srcId="{35D546B9-9111-448D-90ED-FA0242F756EC}" destId="{2981F0F1-E3CC-4DED-94DE-EB146C887A51}" srcOrd="0" destOrd="0" presId="urn:microsoft.com/office/officeart/2005/8/layout/vList2"/>
    <dgm:cxn modelId="{2B0B0BD5-373E-48FC-B2D6-3A39D89149F3}" type="presParOf" srcId="{0025926F-82A1-4A2A-AB76-874FA992382F}" destId="{D6372CA5-89A4-42E3-A794-A4E482721C02}" srcOrd="0" destOrd="0" presId="urn:microsoft.com/office/officeart/2005/8/layout/vList2"/>
    <dgm:cxn modelId="{A65AF7B2-510F-4499-B080-0383619C9DF4}" type="presParOf" srcId="{0025926F-82A1-4A2A-AB76-874FA992382F}" destId="{5F7F040D-26D6-4AE8-BE1D-E5D97C1036BA}" srcOrd="1" destOrd="0" presId="urn:microsoft.com/office/officeart/2005/8/layout/vList2"/>
    <dgm:cxn modelId="{1CD587C5-7CFC-4BEA-9B1F-6C8635F387F2}" type="presParOf" srcId="{0025926F-82A1-4A2A-AB76-874FA992382F}" destId="{7F77F4B6-2D1C-4224-B3D9-E8205E5EA631}" srcOrd="2" destOrd="0" presId="urn:microsoft.com/office/officeart/2005/8/layout/vList2"/>
    <dgm:cxn modelId="{9D9B1A2B-D5EB-457F-B413-73551510A40B}" type="presParOf" srcId="{0025926F-82A1-4A2A-AB76-874FA992382F}" destId="{A331DF8B-C6E8-4D8E-A117-82316F29F7F1}" srcOrd="3" destOrd="0" presId="urn:microsoft.com/office/officeart/2005/8/layout/vList2"/>
    <dgm:cxn modelId="{934AC08F-1ACE-436D-A356-8683F36E6F1A}" type="presParOf" srcId="{0025926F-82A1-4A2A-AB76-874FA992382F}" destId="{2981F0F1-E3CC-4DED-94DE-EB146C887A51}" srcOrd="4" destOrd="0" presId="urn:microsoft.com/office/officeart/2005/8/layout/vList2"/>
    <dgm:cxn modelId="{F8447040-A445-4408-9813-812B100C5927}" type="presParOf" srcId="{0025926F-82A1-4A2A-AB76-874FA992382F}" destId="{93142264-F454-4CD4-86A0-ED4B72119EBB}" srcOrd="5" destOrd="0" presId="urn:microsoft.com/office/officeart/2005/8/layout/vList2"/>
    <dgm:cxn modelId="{5ADED61D-7FFF-4A9B-84F7-52FD3932EB53}" type="presParOf" srcId="{0025926F-82A1-4A2A-AB76-874FA992382F}" destId="{4CEC8CDF-92CC-4F9D-9021-5E2C23C1D188}" srcOrd="6" destOrd="0" presId="urn:microsoft.com/office/officeart/2005/8/layout/vList2"/>
    <dgm:cxn modelId="{7649F033-A9A2-47EC-A306-DC692F36B154}" type="presParOf" srcId="{0025926F-82A1-4A2A-AB76-874FA992382F}" destId="{B1682AB1-859F-4B3E-A2D0-59615BB80346}" srcOrd="7" destOrd="0" presId="urn:microsoft.com/office/officeart/2005/8/layout/vList2"/>
    <dgm:cxn modelId="{8BB39A1D-0589-4FA6-8EB2-09148DF7DF21}" type="presParOf" srcId="{0025926F-82A1-4A2A-AB76-874FA992382F}" destId="{6FF548C3-1352-4D59-A3DD-F1D4931E8CB4}" srcOrd="8" destOrd="0" presId="urn:microsoft.com/office/officeart/2005/8/layout/vList2"/>
    <dgm:cxn modelId="{E1309419-24E5-4291-994E-6EB75AD7ED15}" type="presParOf" srcId="{0025926F-82A1-4A2A-AB76-874FA992382F}" destId="{5EC86985-5CA5-4396-8E3E-8E2C56408A5F}" srcOrd="9" destOrd="0" presId="urn:microsoft.com/office/officeart/2005/8/layout/vList2"/>
    <dgm:cxn modelId="{B4DA7A14-DF8A-4D9D-8B1C-A18D0E3B3BB8}" type="presParOf" srcId="{0025926F-82A1-4A2A-AB76-874FA992382F}" destId="{126F13BB-C521-48BA-BF2C-FD378910F16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ECB96-9E70-4723-9E96-2DBE2312380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3E82AD1-FB75-43BE-A1E2-3DC0C844D8FD}">
      <dgm:prSet/>
      <dgm:spPr/>
      <dgm:t>
        <a:bodyPr/>
        <a:lstStyle/>
        <a:p>
          <a:r>
            <a:rPr lang="en-US"/>
            <a:t>• Government assistance programs (TANF, SNAP)</a:t>
          </a:r>
        </a:p>
      </dgm:t>
    </dgm:pt>
    <dgm:pt modelId="{7C2E5878-00B8-4B1B-A44E-73EB85C809B2}" type="parTrans" cxnId="{16EB0A2F-6083-4972-B403-6D490761B096}">
      <dgm:prSet/>
      <dgm:spPr/>
      <dgm:t>
        <a:bodyPr/>
        <a:lstStyle/>
        <a:p>
          <a:endParaRPr lang="en-US"/>
        </a:p>
      </dgm:t>
    </dgm:pt>
    <dgm:pt modelId="{3356BBFF-502A-4E4E-9D8E-41273676672C}" type="sibTrans" cxnId="{16EB0A2F-6083-4972-B403-6D490761B096}">
      <dgm:prSet/>
      <dgm:spPr/>
      <dgm:t>
        <a:bodyPr/>
        <a:lstStyle/>
        <a:p>
          <a:endParaRPr lang="en-US"/>
        </a:p>
      </dgm:t>
    </dgm:pt>
    <dgm:pt modelId="{86F55D0F-98CE-449B-B2D9-3EFD98611876}">
      <dgm:prSet/>
      <dgm:spPr/>
      <dgm:t>
        <a:bodyPr/>
        <a:lstStyle/>
        <a:p>
          <a:r>
            <a:rPr lang="en-US"/>
            <a:t>• Supplemental Security Income (SSI)</a:t>
          </a:r>
        </a:p>
      </dgm:t>
    </dgm:pt>
    <dgm:pt modelId="{015EC9D8-3164-4D99-9DFE-AB1D472F91FE}" type="parTrans" cxnId="{9BBB4E9D-84CB-4984-835A-5ABA24D49085}">
      <dgm:prSet/>
      <dgm:spPr/>
      <dgm:t>
        <a:bodyPr/>
        <a:lstStyle/>
        <a:p>
          <a:endParaRPr lang="en-US"/>
        </a:p>
      </dgm:t>
    </dgm:pt>
    <dgm:pt modelId="{337961C6-00E0-4AD4-9694-ADFF5EF3EE77}" type="sibTrans" cxnId="{9BBB4E9D-84CB-4984-835A-5ABA24D49085}">
      <dgm:prSet/>
      <dgm:spPr/>
      <dgm:t>
        <a:bodyPr/>
        <a:lstStyle/>
        <a:p>
          <a:endParaRPr lang="en-US"/>
        </a:p>
      </dgm:t>
    </dgm:pt>
    <dgm:pt modelId="{6B46B253-E613-47E4-96FB-88799E509DBC}">
      <dgm:prSet/>
      <dgm:spPr/>
      <dgm:t>
        <a:bodyPr/>
        <a:lstStyle/>
        <a:p>
          <a:r>
            <a:rPr lang="en-US"/>
            <a:t>• Child support payments for additional children</a:t>
          </a:r>
        </a:p>
      </dgm:t>
    </dgm:pt>
    <dgm:pt modelId="{9C8196F9-F711-404C-917F-D66001AE99C9}" type="parTrans" cxnId="{F4052DD0-3B94-4CB1-9AF1-B426B0B2DA25}">
      <dgm:prSet/>
      <dgm:spPr/>
      <dgm:t>
        <a:bodyPr/>
        <a:lstStyle/>
        <a:p>
          <a:endParaRPr lang="en-US"/>
        </a:p>
      </dgm:t>
    </dgm:pt>
    <dgm:pt modelId="{763F1AFD-E38F-47E6-8704-3E1A8FE68583}" type="sibTrans" cxnId="{F4052DD0-3B94-4CB1-9AF1-B426B0B2DA25}">
      <dgm:prSet/>
      <dgm:spPr/>
      <dgm:t>
        <a:bodyPr/>
        <a:lstStyle/>
        <a:p>
          <a:endParaRPr lang="en-US"/>
        </a:p>
      </dgm:t>
    </dgm:pt>
    <dgm:pt modelId="{79EF9316-1669-4ABC-BCFE-791904FEB410}">
      <dgm:prSet/>
      <dgm:spPr/>
      <dgm:t>
        <a:bodyPr/>
        <a:lstStyle/>
        <a:p>
          <a:r>
            <a:rPr lang="en-US"/>
            <a:t>• Secondary jobs/Overtime specifically for settling arrears</a:t>
          </a:r>
        </a:p>
      </dgm:t>
    </dgm:pt>
    <dgm:pt modelId="{B0EFB91F-1492-469D-A618-35D2F319B24D}" type="parTrans" cxnId="{17434E23-35E5-4D28-8803-EB6F69FCC29E}">
      <dgm:prSet/>
      <dgm:spPr/>
      <dgm:t>
        <a:bodyPr/>
        <a:lstStyle/>
        <a:p>
          <a:endParaRPr lang="en-US"/>
        </a:p>
      </dgm:t>
    </dgm:pt>
    <dgm:pt modelId="{D579086D-1D6B-425D-BE1B-134FDDFD5AF9}" type="sibTrans" cxnId="{17434E23-35E5-4D28-8803-EB6F69FCC29E}">
      <dgm:prSet/>
      <dgm:spPr/>
      <dgm:t>
        <a:bodyPr/>
        <a:lstStyle/>
        <a:p>
          <a:endParaRPr lang="en-US"/>
        </a:p>
      </dgm:t>
    </dgm:pt>
    <dgm:pt modelId="{9BD024A2-1613-4707-90F1-F8A0F0FBECA1}" type="pres">
      <dgm:prSet presAssocID="{0A2ECB96-9E70-4723-9E96-2DBE23123801}" presName="diagram" presStyleCnt="0">
        <dgm:presLayoutVars>
          <dgm:dir/>
          <dgm:resizeHandles val="exact"/>
        </dgm:presLayoutVars>
      </dgm:prSet>
      <dgm:spPr/>
    </dgm:pt>
    <dgm:pt modelId="{DAE535AB-3577-47D0-A12B-B46ABA5D444E}" type="pres">
      <dgm:prSet presAssocID="{A3E82AD1-FB75-43BE-A1E2-3DC0C844D8FD}" presName="node" presStyleLbl="node1" presStyleIdx="0" presStyleCnt="4">
        <dgm:presLayoutVars>
          <dgm:bulletEnabled val="1"/>
        </dgm:presLayoutVars>
      </dgm:prSet>
      <dgm:spPr/>
    </dgm:pt>
    <dgm:pt modelId="{3C075271-C25D-4518-90E4-F93CF4FE5A6A}" type="pres">
      <dgm:prSet presAssocID="{3356BBFF-502A-4E4E-9D8E-41273676672C}" presName="sibTrans" presStyleCnt="0"/>
      <dgm:spPr/>
    </dgm:pt>
    <dgm:pt modelId="{8EEB256E-1D6C-45ED-B966-B7CDA1C149A7}" type="pres">
      <dgm:prSet presAssocID="{86F55D0F-98CE-449B-B2D9-3EFD98611876}" presName="node" presStyleLbl="node1" presStyleIdx="1" presStyleCnt="4">
        <dgm:presLayoutVars>
          <dgm:bulletEnabled val="1"/>
        </dgm:presLayoutVars>
      </dgm:prSet>
      <dgm:spPr/>
    </dgm:pt>
    <dgm:pt modelId="{DE496029-71FF-4E69-B57F-4B386D17ECC4}" type="pres">
      <dgm:prSet presAssocID="{337961C6-00E0-4AD4-9694-ADFF5EF3EE77}" presName="sibTrans" presStyleCnt="0"/>
      <dgm:spPr/>
    </dgm:pt>
    <dgm:pt modelId="{68C647C4-9011-483D-AF39-A85962BA5FC9}" type="pres">
      <dgm:prSet presAssocID="{6B46B253-E613-47E4-96FB-88799E509DBC}" presName="node" presStyleLbl="node1" presStyleIdx="2" presStyleCnt="4">
        <dgm:presLayoutVars>
          <dgm:bulletEnabled val="1"/>
        </dgm:presLayoutVars>
      </dgm:prSet>
      <dgm:spPr/>
    </dgm:pt>
    <dgm:pt modelId="{5AC25338-3FE7-497B-BFD4-1B8602E6A9CB}" type="pres">
      <dgm:prSet presAssocID="{763F1AFD-E38F-47E6-8704-3E1A8FE68583}" presName="sibTrans" presStyleCnt="0"/>
      <dgm:spPr/>
    </dgm:pt>
    <dgm:pt modelId="{715D6191-AE37-4E38-A1CE-2D48E10C6DF5}" type="pres">
      <dgm:prSet presAssocID="{79EF9316-1669-4ABC-BCFE-791904FEB410}" presName="node" presStyleLbl="node1" presStyleIdx="3" presStyleCnt="4">
        <dgm:presLayoutVars>
          <dgm:bulletEnabled val="1"/>
        </dgm:presLayoutVars>
      </dgm:prSet>
      <dgm:spPr/>
    </dgm:pt>
  </dgm:ptLst>
  <dgm:cxnLst>
    <dgm:cxn modelId="{17434E23-35E5-4D28-8803-EB6F69FCC29E}" srcId="{0A2ECB96-9E70-4723-9E96-2DBE23123801}" destId="{79EF9316-1669-4ABC-BCFE-791904FEB410}" srcOrd="3" destOrd="0" parTransId="{B0EFB91F-1492-469D-A618-35D2F319B24D}" sibTransId="{D579086D-1D6B-425D-BE1B-134FDDFD5AF9}"/>
    <dgm:cxn modelId="{16EB0A2F-6083-4972-B403-6D490761B096}" srcId="{0A2ECB96-9E70-4723-9E96-2DBE23123801}" destId="{A3E82AD1-FB75-43BE-A1E2-3DC0C844D8FD}" srcOrd="0" destOrd="0" parTransId="{7C2E5878-00B8-4B1B-A44E-73EB85C809B2}" sibTransId="{3356BBFF-502A-4E4E-9D8E-41273676672C}"/>
    <dgm:cxn modelId="{24451C8E-E19C-4DE1-905D-F6478FB9D9BA}" type="presOf" srcId="{79EF9316-1669-4ABC-BCFE-791904FEB410}" destId="{715D6191-AE37-4E38-A1CE-2D48E10C6DF5}" srcOrd="0" destOrd="0" presId="urn:microsoft.com/office/officeart/2005/8/layout/default"/>
    <dgm:cxn modelId="{9BBB4E9D-84CB-4984-835A-5ABA24D49085}" srcId="{0A2ECB96-9E70-4723-9E96-2DBE23123801}" destId="{86F55D0F-98CE-449B-B2D9-3EFD98611876}" srcOrd="1" destOrd="0" parTransId="{015EC9D8-3164-4D99-9DFE-AB1D472F91FE}" sibTransId="{337961C6-00E0-4AD4-9694-ADFF5EF3EE77}"/>
    <dgm:cxn modelId="{1C143EA0-C424-4C84-A4D8-FC1326A3BC66}" type="presOf" srcId="{A3E82AD1-FB75-43BE-A1E2-3DC0C844D8FD}" destId="{DAE535AB-3577-47D0-A12B-B46ABA5D444E}" srcOrd="0" destOrd="0" presId="urn:microsoft.com/office/officeart/2005/8/layout/default"/>
    <dgm:cxn modelId="{518500BA-828C-4B53-8A0D-386EF864488C}" type="presOf" srcId="{86F55D0F-98CE-449B-B2D9-3EFD98611876}" destId="{8EEB256E-1D6C-45ED-B966-B7CDA1C149A7}" srcOrd="0" destOrd="0" presId="urn:microsoft.com/office/officeart/2005/8/layout/default"/>
    <dgm:cxn modelId="{F4052DD0-3B94-4CB1-9AF1-B426B0B2DA25}" srcId="{0A2ECB96-9E70-4723-9E96-2DBE23123801}" destId="{6B46B253-E613-47E4-96FB-88799E509DBC}" srcOrd="2" destOrd="0" parTransId="{9C8196F9-F711-404C-917F-D66001AE99C9}" sibTransId="{763F1AFD-E38F-47E6-8704-3E1A8FE68583}"/>
    <dgm:cxn modelId="{8FFDBDED-0F8B-4C83-847D-22EC6E0A7302}" type="presOf" srcId="{0A2ECB96-9E70-4723-9E96-2DBE23123801}" destId="{9BD024A2-1613-4707-90F1-F8A0F0FBECA1}" srcOrd="0" destOrd="0" presId="urn:microsoft.com/office/officeart/2005/8/layout/default"/>
    <dgm:cxn modelId="{4BC5E1F7-A291-4573-8BC6-D2FD0D4EF68D}" type="presOf" srcId="{6B46B253-E613-47E4-96FB-88799E509DBC}" destId="{68C647C4-9011-483D-AF39-A85962BA5FC9}" srcOrd="0" destOrd="0" presId="urn:microsoft.com/office/officeart/2005/8/layout/default"/>
    <dgm:cxn modelId="{87C932E6-5C21-4CBC-9628-70BE09ED3A35}" type="presParOf" srcId="{9BD024A2-1613-4707-90F1-F8A0F0FBECA1}" destId="{DAE535AB-3577-47D0-A12B-B46ABA5D444E}" srcOrd="0" destOrd="0" presId="urn:microsoft.com/office/officeart/2005/8/layout/default"/>
    <dgm:cxn modelId="{933E7FBA-D30C-41AD-9D3E-3EA41BCB8742}" type="presParOf" srcId="{9BD024A2-1613-4707-90F1-F8A0F0FBECA1}" destId="{3C075271-C25D-4518-90E4-F93CF4FE5A6A}" srcOrd="1" destOrd="0" presId="urn:microsoft.com/office/officeart/2005/8/layout/default"/>
    <dgm:cxn modelId="{13214B35-155D-4038-834F-05BF8CD5BE19}" type="presParOf" srcId="{9BD024A2-1613-4707-90F1-F8A0F0FBECA1}" destId="{8EEB256E-1D6C-45ED-B966-B7CDA1C149A7}" srcOrd="2" destOrd="0" presId="urn:microsoft.com/office/officeart/2005/8/layout/default"/>
    <dgm:cxn modelId="{6B09613E-C98D-4E7C-87D6-363BFE1DFCF0}" type="presParOf" srcId="{9BD024A2-1613-4707-90F1-F8A0F0FBECA1}" destId="{DE496029-71FF-4E69-B57F-4B386D17ECC4}" srcOrd="3" destOrd="0" presId="urn:microsoft.com/office/officeart/2005/8/layout/default"/>
    <dgm:cxn modelId="{FF530F55-953C-44A4-BC36-DB9C38A7EE75}" type="presParOf" srcId="{9BD024A2-1613-4707-90F1-F8A0F0FBECA1}" destId="{68C647C4-9011-483D-AF39-A85962BA5FC9}" srcOrd="4" destOrd="0" presId="urn:microsoft.com/office/officeart/2005/8/layout/default"/>
    <dgm:cxn modelId="{CAD1C714-6E39-45D1-B2E7-8E75DCE44538}" type="presParOf" srcId="{9BD024A2-1613-4707-90F1-F8A0F0FBECA1}" destId="{5AC25338-3FE7-497B-BFD4-1B8602E6A9CB}" srcOrd="5" destOrd="0" presId="urn:microsoft.com/office/officeart/2005/8/layout/default"/>
    <dgm:cxn modelId="{D6AD5121-14A8-4684-BDBB-824E9967AD39}" type="presParOf" srcId="{9BD024A2-1613-4707-90F1-F8A0F0FBECA1}" destId="{715D6191-AE37-4E38-A1CE-2D48E10C6DF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1E652-B0DB-4BEF-B3DE-B8180A47C6AD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Grasp the definition of gross income.</a:t>
          </a:r>
        </a:p>
      </dsp:txBody>
      <dsp:txXfrm>
        <a:off x="1118728" y="431"/>
        <a:ext cx="2837340" cy="1702404"/>
      </dsp:txXfrm>
    </dsp:sp>
    <dsp:sp modelId="{B8DEE152-0E7D-4E19-8B6D-6F6D7B5FB049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Differentiate between what qualifies as income and what does not for child support considerations.</a:t>
          </a:r>
        </a:p>
      </dsp:txBody>
      <dsp:txXfrm>
        <a:off x="4239802" y="431"/>
        <a:ext cx="2837340" cy="1702404"/>
      </dsp:txXfrm>
    </dsp:sp>
    <dsp:sp modelId="{B00C4991-44B6-4AE4-ACCA-5613AFF480C0}">
      <dsp:nvSpPr>
        <dsp:cNvPr id="0" name=""/>
        <dsp:cNvSpPr/>
      </dsp:nvSpPr>
      <dsp:spPr>
        <a:xfrm>
          <a:off x="1118728" y="1986569"/>
          <a:ext cx="2837340" cy="1702404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Recognize permissible deductions and adjustments to income.</a:t>
          </a:r>
        </a:p>
      </dsp:txBody>
      <dsp:txXfrm>
        <a:off x="1118728" y="1986569"/>
        <a:ext cx="2837340" cy="1702404"/>
      </dsp:txXfrm>
    </dsp:sp>
    <dsp:sp modelId="{D3AF0932-DBAA-466C-8EEC-C980C2265865}">
      <dsp:nvSpPr>
        <dsp:cNvPr id="0" name=""/>
        <dsp:cNvSpPr/>
      </dsp:nvSpPr>
      <dsp:spPr>
        <a:xfrm>
          <a:off x="4239802" y="1986569"/>
          <a:ext cx="2837340" cy="170240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Utilize practical examples in calculating child support.</a:t>
          </a:r>
        </a:p>
      </dsp:txBody>
      <dsp:txXfrm>
        <a:off x="4239802" y="1986569"/>
        <a:ext cx="2837340" cy="1702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66A83-A05E-41DC-B0DF-8B069E3C756F}">
      <dsp:nvSpPr>
        <dsp:cNvPr id="0" name=""/>
        <dsp:cNvSpPr/>
      </dsp:nvSpPr>
      <dsp:spPr>
        <a:xfrm>
          <a:off x="0" y="24522"/>
          <a:ext cx="8195871" cy="11731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Child support is calculated using the Income Share Model.</a:t>
          </a:r>
        </a:p>
      </dsp:txBody>
      <dsp:txXfrm>
        <a:off x="57268" y="81790"/>
        <a:ext cx="8081335" cy="1058597"/>
      </dsp:txXfrm>
    </dsp:sp>
    <dsp:sp modelId="{8C3BC10C-1208-491C-940C-B90BCD722C30}">
      <dsp:nvSpPr>
        <dsp:cNvPr id="0" name=""/>
        <dsp:cNvSpPr/>
      </dsp:nvSpPr>
      <dsp:spPr>
        <a:xfrm>
          <a:off x="0" y="1258135"/>
          <a:ext cx="8195871" cy="117313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Objective: Reflect the level of support that children would experience if their parents cohabited.</a:t>
          </a:r>
        </a:p>
      </dsp:txBody>
      <dsp:txXfrm>
        <a:off x="57268" y="1315403"/>
        <a:ext cx="8081335" cy="1058597"/>
      </dsp:txXfrm>
    </dsp:sp>
    <dsp:sp modelId="{547F932D-66E8-4910-BF2C-2B7F214DDB90}">
      <dsp:nvSpPr>
        <dsp:cNvPr id="0" name=""/>
        <dsp:cNvSpPr/>
      </dsp:nvSpPr>
      <dsp:spPr>
        <a:xfrm>
          <a:off x="0" y="2491749"/>
          <a:ext cx="8195871" cy="117313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The monthly basic child support obligation is determined by the parents' income shares, which distribute the costs of raising the child between them.</a:t>
          </a:r>
        </a:p>
      </dsp:txBody>
      <dsp:txXfrm>
        <a:off x="57268" y="2549017"/>
        <a:ext cx="8081335" cy="10585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DECAA-CB1A-4690-8582-BAFADA0DCAED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Virginia Code § 20-108.2(C)</a:t>
          </a:r>
        </a:p>
      </dsp:txBody>
      <dsp:txXfrm>
        <a:off x="1118728" y="431"/>
        <a:ext cx="2837340" cy="1702404"/>
      </dsp:txXfrm>
    </dsp:sp>
    <dsp:sp modelId="{8EB14456-B540-4EE9-AAB3-0293806BBA1B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Broad definition of gross income: </a:t>
          </a:r>
          <a:r>
            <a:rPr lang="en-US" sz="1900" b="0" i="0" kern="1200"/>
            <a:t> "gross income" means all income from all sources, and shall include, but not be limited to …</a:t>
          </a:r>
          <a:endParaRPr lang="en-US" sz="1900" kern="1200"/>
        </a:p>
      </dsp:txBody>
      <dsp:txXfrm>
        <a:off x="4239802" y="431"/>
        <a:ext cx="2837340" cy="1702404"/>
      </dsp:txXfrm>
    </dsp:sp>
    <dsp:sp modelId="{33318D86-002B-473E-8C8A-2B0968F7A8AE}">
      <dsp:nvSpPr>
        <dsp:cNvPr id="0" name=""/>
        <dsp:cNvSpPr/>
      </dsp:nvSpPr>
      <dsp:spPr>
        <a:xfrm>
          <a:off x="2679265" y="1986569"/>
          <a:ext cx="2837340" cy="170240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There are statutory exceptions as well as some exceptions set forth in case law.</a:t>
          </a:r>
        </a:p>
      </dsp:txBody>
      <dsp:txXfrm>
        <a:off x="2679265" y="1986569"/>
        <a:ext cx="2837340" cy="17024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71CA8-DB3E-4576-A84C-ED70A8E544AB}">
      <dsp:nvSpPr>
        <dsp:cNvPr id="0" name=""/>
        <dsp:cNvSpPr/>
      </dsp:nvSpPr>
      <dsp:spPr>
        <a:xfrm>
          <a:off x="0" y="295425"/>
          <a:ext cx="8195871" cy="151039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Room and board provided in exchange for services is classified as nonmonetary income.</a:t>
          </a:r>
        </a:p>
      </dsp:txBody>
      <dsp:txXfrm>
        <a:off x="73731" y="369156"/>
        <a:ext cx="8048409" cy="1362934"/>
      </dsp:txXfrm>
    </dsp:sp>
    <dsp:sp modelId="{D6372CA5-89A4-42E3-A794-A4E482721C02}">
      <dsp:nvSpPr>
        <dsp:cNvPr id="0" name=""/>
        <dsp:cNvSpPr/>
      </dsp:nvSpPr>
      <dsp:spPr>
        <a:xfrm>
          <a:off x="0" y="1883582"/>
          <a:ext cx="8195871" cy="1510396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Living with someone without any payment does not qualify as a gift, as a gift entails the transfer of property to another party without any form of compensation.</a:t>
          </a:r>
        </a:p>
      </dsp:txBody>
      <dsp:txXfrm>
        <a:off x="73731" y="1957313"/>
        <a:ext cx="8048409" cy="13629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72CA5-89A4-42E3-A794-A4E482721C02}">
      <dsp:nvSpPr>
        <dsp:cNvPr id="0" name=""/>
        <dsp:cNvSpPr/>
      </dsp:nvSpPr>
      <dsp:spPr>
        <a:xfrm>
          <a:off x="0" y="24522"/>
          <a:ext cx="8195871" cy="11731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Personal Injury Proceeds are not included as income.</a:t>
          </a:r>
        </a:p>
      </dsp:txBody>
      <dsp:txXfrm>
        <a:off x="57268" y="81790"/>
        <a:ext cx="8081335" cy="1058597"/>
      </dsp:txXfrm>
    </dsp:sp>
    <dsp:sp modelId="{7F77F4B6-2D1C-4224-B3D9-E8205E5EA631}">
      <dsp:nvSpPr>
        <dsp:cNvPr id="0" name=""/>
        <dsp:cNvSpPr/>
      </dsp:nvSpPr>
      <dsp:spPr>
        <a:xfrm>
          <a:off x="0" y="1258135"/>
          <a:ext cx="8195871" cy="117313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Because a portion of the personal injury award is to recoup for pain and suffering, the entire award is not considered income.</a:t>
          </a:r>
        </a:p>
      </dsp:txBody>
      <dsp:txXfrm>
        <a:off x="57268" y="1315403"/>
        <a:ext cx="8081335" cy="1058597"/>
      </dsp:txXfrm>
    </dsp:sp>
    <dsp:sp modelId="{40818158-63C9-4D8B-8193-5B8465DEF1E5}">
      <dsp:nvSpPr>
        <dsp:cNvPr id="0" name=""/>
        <dsp:cNvSpPr/>
      </dsp:nvSpPr>
      <dsp:spPr>
        <a:xfrm>
          <a:off x="0" y="2491749"/>
          <a:ext cx="8195871" cy="117313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award would have to be broken down to pain and suffering and lost wages. Lost wages would be considered income. In Virginia, typically the award is a lump sum covering both.</a:t>
          </a:r>
        </a:p>
      </dsp:txBody>
      <dsp:txXfrm>
        <a:off x="57268" y="2549017"/>
        <a:ext cx="8081335" cy="10585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72CA5-89A4-42E3-A794-A4E482721C02}">
      <dsp:nvSpPr>
        <dsp:cNvPr id="0" name=""/>
        <dsp:cNvSpPr/>
      </dsp:nvSpPr>
      <dsp:spPr>
        <a:xfrm>
          <a:off x="0" y="340757"/>
          <a:ext cx="8195871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Base Pay is included as income.</a:t>
          </a:r>
        </a:p>
      </dsp:txBody>
      <dsp:txXfrm>
        <a:off x="22246" y="363003"/>
        <a:ext cx="8151379" cy="411223"/>
      </dsp:txXfrm>
    </dsp:sp>
    <dsp:sp modelId="{7F77F4B6-2D1C-4224-B3D9-E8205E5EA631}">
      <dsp:nvSpPr>
        <dsp:cNvPr id="0" name=""/>
        <dsp:cNvSpPr/>
      </dsp:nvSpPr>
      <dsp:spPr>
        <a:xfrm>
          <a:off x="0" y="851192"/>
          <a:ext cx="8195871" cy="455715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 allowances are included as income.  </a:t>
          </a:r>
        </a:p>
      </dsp:txBody>
      <dsp:txXfrm>
        <a:off x="22246" y="873438"/>
        <a:ext cx="8151379" cy="411223"/>
      </dsp:txXfrm>
    </dsp:sp>
    <dsp:sp modelId="{2981F0F1-E3CC-4DED-94DE-EB146C887A51}">
      <dsp:nvSpPr>
        <dsp:cNvPr id="0" name=""/>
        <dsp:cNvSpPr/>
      </dsp:nvSpPr>
      <dsp:spPr>
        <a:xfrm>
          <a:off x="0" y="1361627"/>
          <a:ext cx="8195871" cy="455715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BAH: Basic Allowance for Housing is included as income</a:t>
          </a:r>
        </a:p>
      </dsp:txBody>
      <dsp:txXfrm>
        <a:off x="22246" y="1383873"/>
        <a:ext cx="8151379" cy="411223"/>
      </dsp:txXfrm>
    </dsp:sp>
    <dsp:sp modelId="{4CEC8CDF-92CC-4F9D-9021-5E2C23C1D188}">
      <dsp:nvSpPr>
        <dsp:cNvPr id="0" name=""/>
        <dsp:cNvSpPr/>
      </dsp:nvSpPr>
      <dsp:spPr>
        <a:xfrm>
          <a:off x="0" y="1872062"/>
          <a:ext cx="8195871" cy="455715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BAS: Basic Allowance for Subsistence is included as income.</a:t>
          </a:r>
        </a:p>
      </dsp:txBody>
      <dsp:txXfrm>
        <a:off x="22246" y="1894308"/>
        <a:ext cx="8151379" cy="411223"/>
      </dsp:txXfrm>
    </dsp:sp>
    <dsp:sp modelId="{6FF548C3-1352-4D59-A3DD-F1D4931E8CB4}">
      <dsp:nvSpPr>
        <dsp:cNvPr id="0" name=""/>
        <dsp:cNvSpPr/>
      </dsp:nvSpPr>
      <dsp:spPr>
        <a:xfrm>
          <a:off x="0" y="2382497"/>
          <a:ext cx="8195871" cy="455715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Veteran’s Disability Pay included as income.</a:t>
          </a:r>
        </a:p>
      </dsp:txBody>
      <dsp:txXfrm>
        <a:off x="22246" y="2404743"/>
        <a:ext cx="8151379" cy="411223"/>
      </dsp:txXfrm>
    </dsp:sp>
    <dsp:sp modelId="{126F13BB-C521-48BA-BF2C-FD378910F16D}">
      <dsp:nvSpPr>
        <dsp:cNvPr id="0" name=""/>
        <dsp:cNvSpPr/>
      </dsp:nvSpPr>
      <dsp:spPr>
        <a:xfrm>
          <a:off x="0" y="2892932"/>
          <a:ext cx="8195871" cy="45571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Post 9-11 cash educational benefits included as income: BAH E5 with dependents.</a:t>
          </a:r>
        </a:p>
      </dsp:txBody>
      <dsp:txXfrm>
        <a:off x="22246" y="2915178"/>
        <a:ext cx="8151379" cy="4112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535AB-3577-47D0-A12B-B46ABA5D444E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Government assistance programs (TANF, SNAP)</a:t>
          </a:r>
        </a:p>
      </dsp:txBody>
      <dsp:txXfrm>
        <a:off x="1118728" y="431"/>
        <a:ext cx="2837340" cy="1702404"/>
      </dsp:txXfrm>
    </dsp:sp>
    <dsp:sp modelId="{8EEB256E-1D6C-45ED-B966-B7CDA1C149A7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Supplemental Security Income (SSI)</a:t>
          </a:r>
        </a:p>
      </dsp:txBody>
      <dsp:txXfrm>
        <a:off x="4239802" y="431"/>
        <a:ext cx="2837340" cy="1702404"/>
      </dsp:txXfrm>
    </dsp:sp>
    <dsp:sp modelId="{68C647C4-9011-483D-AF39-A85962BA5FC9}">
      <dsp:nvSpPr>
        <dsp:cNvPr id="0" name=""/>
        <dsp:cNvSpPr/>
      </dsp:nvSpPr>
      <dsp:spPr>
        <a:xfrm>
          <a:off x="1118728" y="1986569"/>
          <a:ext cx="2837340" cy="1702404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Child support payments for additional children</a:t>
          </a:r>
        </a:p>
      </dsp:txBody>
      <dsp:txXfrm>
        <a:off x="1118728" y="1986569"/>
        <a:ext cx="2837340" cy="1702404"/>
      </dsp:txXfrm>
    </dsp:sp>
    <dsp:sp modelId="{715D6191-AE37-4E38-A1CE-2D48E10C6DF5}">
      <dsp:nvSpPr>
        <dsp:cNvPr id="0" name=""/>
        <dsp:cNvSpPr/>
      </dsp:nvSpPr>
      <dsp:spPr>
        <a:xfrm>
          <a:off x="4239802" y="1986569"/>
          <a:ext cx="2837340" cy="170240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Secondary jobs/Overtime specifically for settling arrears</a:t>
          </a:r>
        </a:p>
      </dsp:txBody>
      <dsp:txXfrm>
        <a:off x="4239802" y="1986569"/>
        <a:ext cx="2837340" cy="1702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4BE70-8383-4BC7-8083-7EB535C6A991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78544-82DA-46CD-8524-BF8EDDFF5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5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78544-82DA-46CD-8524-BF8EDDFF5A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of a calculator keypad">
            <a:extLst>
              <a:ext uri="{FF2B5EF4-FFF2-40B4-BE49-F238E27FC236}">
                <a16:creationId xmlns:a16="http://schemas.microsoft.com/office/drawing/2014/main" id="{15967957-1F04-CC6A-3909-B0BE9681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199" r="23833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200">
                <a:solidFill>
                  <a:srgbClr val="FFFFFF"/>
                </a:solidFill>
              </a:rPr>
              <a:t>Income and Income Adjustments for Child Support Calculations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Allowable Deductions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2F74A1-5E1A-1EE7-F666-7E8AA2D63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96885"/>
              </p:ext>
            </p:extLst>
          </p:nvPr>
        </p:nvGraphicFramePr>
        <p:xfrm>
          <a:off x="483042" y="2768433"/>
          <a:ext cx="8195873" cy="338450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76671">
                  <a:extLst>
                    <a:ext uri="{9D8B030D-6E8A-4147-A177-3AD203B41FA5}">
                      <a16:colId xmlns:a16="http://schemas.microsoft.com/office/drawing/2014/main" val="2823598472"/>
                    </a:ext>
                  </a:extLst>
                </a:gridCol>
                <a:gridCol w="1627831">
                  <a:extLst>
                    <a:ext uri="{9D8B030D-6E8A-4147-A177-3AD203B41FA5}">
                      <a16:colId xmlns:a16="http://schemas.microsoft.com/office/drawing/2014/main" val="2796296738"/>
                    </a:ext>
                  </a:extLst>
                </a:gridCol>
                <a:gridCol w="2493937">
                  <a:extLst>
                    <a:ext uri="{9D8B030D-6E8A-4147-A177-3AD203B41FA5}">
                      <a16:colId xmlns:a16="http://schemas.microsoft.com/office/drawing/2014/main" val="3307574868"/>
                    </a:ext>
                  </a:extLst>
                </a:gridCol>
                <a:gridCol w="2597434">
                  <a:extLst>
                    <a:ext uri="{9D8B030D-6E8A-4147-A177-3AD203B41FA5}">
                      <a16:colId xmlns:a16="http://schemas.microsoft.com/office/drawing/2014/main" val="1221615207"/>
                    </a:ext>
                  </a:extLst>
                </a:gridCol>
              </a:tblGrid>
              <a:tr h="184682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Category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Deductible Item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effectLst/>
                        </a:rPr>
                        <a:t>Conditions for Deduction</a:t>
                      </a:r>
                      <a:endParaRPr lang="en-US" sz="900" dirty="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Notes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597982811"/>
                  </a:ext>
                </a:extLst>
              </a:tr>
              <a:tr h="446148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effectLst/>
                        </a:rPr>
                        <a:t>Spousal Support Paid</a:t>
                      </a:r>
                      <a:endParaRPr lang="en-US" sz="900" dirty="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Spousal support payments to another person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Must be actually paid</a:t>
                      </a:r>
                      <a:br>
                        <a:rPr lang="en-US" sz="900" b="0" dirty="0">
                          <a:effectLst/>
                        </a:rPr>
                      </a:br>
                      <a:r>
                        <a:rPr lang="en-US" sz="900" b="0" dirty="0">
                          <a:effectLst/>
                        </a:rPr>
                        <a:t>- Must be based on a court order or written agreement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- Informal or voluntary payments not backed by court order or written agreement are not deductible</a:t>
                      </a:r>
                      <a:br>
                        <a:rPr lang="en-US" sz="900" b="0">
                          <a:effectLst/>
                        </a:rPr>
                      </a:br>
                      <a:r>
                        <a:rPr lang="en-US" sz="900" b="0">
                          <a:effectLst/>
                        </a:rPr>
                        <a:t>- Unpaid court-ordered amounts also not deductible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3284971218"/>
                  </a:ext>
                </a:extLst>
              </a:tr>
              <a:tr h="446148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Child Support Paid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Child support payments for children from another relationship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Must be actually paid</a:t>
                      </a:r>
                      <a:br>
                        <a:rPr lang="en-US" sz="900" b="0" dirty="0">
                          <a:effectLst/>
                        </a:rPr>
                      </a:br>
                      <a:r>
                        <a:rPr lang="en-US" sz="900" b="0" dirty="0">
                          <a:effectLst/>
                        </a:rPr>
                        <a:t>- Must be based on a court order or written agreement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Same rules: no deduction if only voluntarily helping out</a:t>
                      </a:r>
                      <a:br>
                        <a:rPr lang="en-US" sz="900" b="0" dirty="0">
                          <a:effectLst/>
                        </a:rPr>
                      </a:br>
                      <a:r>
                        <a:rPr lang="en-US" sz="900" b="0" dirty="0">
                          <a:effectLst/>
                        </a:rPr>
                        <a:t>- Regular, documented payments required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507944484"/>
                  </a:ext>
                </a:extLst>
              </a:tr>
              <a:tr h="315415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Self-Employment Tax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Half of the self-employment tax paid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Only for self-employed individuals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- Reflects the employer’s share of FICA taxes self-employed individuals must pay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3157579899"/>
                  </a:ext>
                </a:extLst>
              </a:tr>
              <a:tr h="969079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Children in the Home (Not in Case)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Presumptive deduction for natural or adopted children living in the parent's home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Deduction based on the Schedule of Monthly Basic Child Support Obligations</a:t>
                      </a:r>
                      <a:br>
                        <a:rPr lang="en-US" sz="900" b="0" dirty="0">
                          <a:effectLst/>
                        </a:rPr>
                      </a:br>
                      <a:r>
                        <a:rPr lang="en-US" sz="900" b="0" dirty="0">
                          <a:effectLst/>
                        </a:rPr>
                        <a:t>- Calculated solely using the parent's own income</a:t>
                      </a:r>
                      <a:br>
                        <a:rPr lang="en-US" sz="900" b="0" dirty="0">
                          <a:effectLst/>
                        </a:rPr>
                      </a:br>
                      <a:endParaRPr lang="en-US" sz="900" b="0" dirty="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Subject to court discretion – litmus test: </a:t>
                      </a:r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shall not create or reduce a support obligation to an amount which seriously impairs the custodial parent's ability to maintain minimal adequate housing and provide other basic necessities for the child, as determined by the court.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390767359"/>
                  </a:ext>
                </a:extLst>
              </a:tr>
              <a:tr h="446148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Rental Income Expenses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Reasonable and necessary operating expenses related to rental property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- Only reasonable business expenses allowed</a:t>
                      </a:r>
                      <a:br>
                        <a:rPr lang="en-US" sz="900" b="0">
                          <a:effectLst/>
                        </a:rPr>
                      </a:br>
                      <a:r>
                        <a:rPr lang="en-US" sz="900" b="0">
                          <a:effectLst/>
                        </a:rPr>
                        <a:t>- Acquisition costs, mortgage principal, and depreciation are NOT deductible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Focus is on maintaining property, not building equity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1079782238"/>
                  </a:ext>
                </a:extLst>
              </a:tr>
              <a:tr h="576881">
                <a:tc>
                  <a:txBody>
                    <a:bodyPr/>
                    <a:lstStyle/>
                    <a:p>
                      <a:pPr algn="l"/>
                      <a:r>
                        <a:rPr lang="en-US" sz="900" b="1">
                          <a:effectLst/>
                        </a:rPr>
                        <a:t>Business Expenses (Self-Employment)</a:t>
                      </a:r>
                      <a:endParaRPr lang="en-US" sz="900">
                        <a:effectLst/>
                      </a:endParaRP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Reasonable and necessary business expenses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>
                          <a:effectLst/>
                        </a:rPr>
                        <a:t>- Expenses must be ordinary and necessary for running the business</a:t>
                      </a:r>
                      <a:br>
                        <a:rPr lang="en-US" sz="900" b="0">
                          <a:effectLst/>
                        </a:rPr>
                      </a:br>
                      <a:r>
                        <a:rPr lang="en-US" sz="900" b="0">
                          <a:effectLst/>
                        </a:rPr>
                        <a:t>- Cannot deduct personal expenses disguised as business costs</a:t>
                      </a:r>
                    </a:p>
                  </a:txBody>
                  <a:tcPr marL="22573" marR="22573" marT="11286" marB="1128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effectLst/>
                        </a:rPr>
                        <a:t>- Subject to review — documentation is critical</a:t>
                      </a:r>
                    </a:p>
                  </a:txBody>
                  <a:tcPr marL="22573" marR="22573" marT="11286" marB="11286" anchor="ctr"/>
                </a:tc>
                <a:extLst>
                  <a:ext uri="{0D108BD9-81ED-4DB2-BD59-A6C34878D82A}">
                    <a16:rowId xmlns:a16="http://schemas.microsoft.com/office/drawing/2014/main" val="1168712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SSI vs. SSDI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Content Placeholder 7">
            <a:extLst>
              <a:ext uri="{FF2B5EF4-FFF2-40B4-BE49-F238E27FC236}">
                <a16:creationId xmlns:a16="http://schemas.microsoft.com/office/drawing/2014/main" id="{4484BD00-7843-66A3-9ED9-758AD48ED4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631930"/>
              </p:ext>
            </p:extLst>
          </p:nvPr>
        </p:nvGraphicFramePr>
        <p:xfrm>
          <a:off x="483042" y="2789649"/>
          <a:ext cx="8195872" cy="3342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525">
                <a:tc>
                  <a:txBody>
                    <a:bodyPr/>
                    <a:lstStyle/>
                    <a:p>
                      <a:r>
                        <a:rPr sz="1300"/>
                        <a:t>Feature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SSI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SSDI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92">
                <a:tc>
                  <a:txBody>
                    <a:bodyPr/>
                    <a:lstStyle/>
                    <a:p>
                      <a:r>
                        <a:rPr sz="1300"/>
                        <a:t>Full Name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Supplemental Security Income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Social Security Disability Insurance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992">
                <a:tc>
                  <a:txBody>
                    <a:bodyPr/>
                    <a:lstStyle/>
                    <a:p>
                      <a:r>
                        <a:rPr sz="1300"/>
                        <a:t>Program Type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Needs-based welfare program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Insurance program based on work history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992">
                <a:tc>
                  <a:txBody>
                    <a:bodyPr/>
                    <a:lstStyle/>
                    <a:p>
                      <a:r>
                        <a:rPr sz="1300"/>
                        <a:t>Eligibility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Aged, blind, or disabled with limited income and resources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Disabled individuals with sufficient work credits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25">
                <a:tc>
                  <a:txBody>
                    <a:bodyPr/>
                    <a:lstStyle/>
                    <a:p>
                      <a:r>
                        <a:rPr sz="1300"/>
                        <a:t>Funding Source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General tax revenues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Payroll taxes (FICA contributions)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992">
                <a:tc>
                  <a:txBody>
                    <a:bodyPr/>
                    <a:lstStyle/>
                    <a:p>
                      <a:r>
                        <a:rPr sz="1300"/>
                        <a:t>Administered by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Social Security Administration (SSA)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Social Security Administration (SSA)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25">
                <a:tc>
                  <a:txBody>
                    <a:bodyPr/>
                    <a:lstStyle/>
                    <a:p>
                      <a:r>
                        <a:rPr sz="1300"/>
                        <a:t>Included as Income?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❌ No — Not included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✅ Yes — Included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525">
                <a:tc>
                  <a:txBody>
                    <a:bodyPr/>
                    <a:lstStyle/>
                    <a:p>
                      <a:r>
                        <a:rPr sz="1300"/>
                        <a:t>Derivative Benefit to Child?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Not applicable</a:t>
                      </a:r>
                    </a:p>
                  </a:txBody>
                  <a:tcPr marL="73310" marR="73310" marT="36655" marB="36655"/>
                </a:tc>
                <a:tc>
                  <a:txBody>
                    <a:bodyPr/>
                    <a:lstStyle/>
                    <a:p>
                      <a:r>
                        <a:rPr sz="1300"/>
                        <a:t>Credited toward obligation</a:t>
                      </a:r>
                    </a:p>
                  </a:txBody>
                  <a:tcPr marL="73310" marR="73310" marT="36655" marB="3665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7C0502-5172-0A72-2FCD-0CAD8C45C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Pile of books with an apple on top">
            <a:extLst>
              <a:ext uri="{FF2B5EF4-FFF2-40B4-BE49-F238E27FC236}">
                <a16:creationId xmlns:a16="http://schemas.microsoft.com/office/drawing/2014/main" id="{CD97FA7B-744F-D66C-FEF4-263AFE1F1C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45" r="-2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F0D8B-3DF2-5382-21DD-F32061C4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 dirty="0">
                <a:solidFill>
                  <a:srgbClr val="FFFFFF"/>
                </a:solidFill>
              </a:rPr>
              <a:t>Test Your Knowledge</a:t>
            </a:r>
            <a:endParaRPr lang="en-US" sz="3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0F0A9-5F7E-9DE4-A7D4-404C6D2E0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5B123734-1218-D1FF-514D-7EF0051D5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51566A2-E50F-1962-C657-36AD368DF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D74C509-CEE9-8443-F4EB-5AAE5E2F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3007074-E70E-0C5C-1443-B2F115F6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4CB99-7523-151F-3E91-3DD25B03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8D0F1E-6C7B-6309-DF2A-25BF4D6854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1" y="2537824"/>
            <a:ext cx="8254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dirty="0"/>
              <a:t>arent receives $1,500/month in SSDI benefits.</a:t>
            </a:r>
          </a:p>
        </p:txBody>
      </p:sp>
      <p:pic>
        <p:nvPicPr>
          <p:cNvPr id="9" name="Graphic 8" descr="Trophy with solid fill">
            <a:extLst>
              <a:ext uri="{FF2B5EF4-FFF2-40B4-BE49-F238E27FC236}">
                <a16:creationId xmlns:a16="http://schemas.microsoft.com/office/drawing/2014/main" id="{4295B2E7-C7DE-DEC2-F4A0-7B8218FBC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4576" y="4240013"/>
            <a:ext cx="797227" cy="584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63448F-A4B6-4E44-E5DE-395E346064EC}"/>
              </a:ext>
            </a:extLst>
          </p:cNvPr>
          <p:cNvSpPr txBox="1"/>
          <p:nvPr/>
        </p:nvSpPr>
        <p:spPr>
          <a:xfrm>
            <a:off x="1176313" y="3781664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DB1B3229-2A94-2E46-7B10-350B8720F717}"/>
              </a:ext>
            </a:extLst>
          </p:cNvPr>
          <p:cNvSpPr/>
          <p:nvPr/>
        </p:nvSpPr>
        <p:spPr>
          <a:xfrm>
            <a:off x="979279" y="3840001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89850E-5DF7-444A-2EB2-BFDF9286DF7F}"/>
              </a:ext>
            </a:extLst>
          </p:cNvPr>
          <p:cNvSpPr txBox="1"/>
          <p:nvPr/>
        </p:nvSpPr>
        <p:spPr>
          <a:xfrm>
            <a:off x="4535241" y="3987938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8892F1C5-57EC-3F92-0EA9-8B1D6BCE4432}"/>
              </a:ext>
            </a:extLst>
          </p:cNvPr>
          <p:cNvSpPr/>
          <p:nvPr/>
        </p:nvSpPr>
        <p:spPr>
          <a:xfrm>
            <a:off x="4380353" y="3910388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111892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CC288-252A-E56A-3E2C-5DCCC7C81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F3B28AD7-4759-EDBC-6AB8-A15DE27D2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3BD9D1D-EE44-BD2E-7D6D-A8475FDF1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68ED592-6319-FCA4-0B5C-E91EDDC92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9EF3D77-D366-F94B-1905-06405AB89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98A4A-7879-34F3-E135-FA75D18D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17F9CF-88D6-3F30-0200-B5785F890D8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1" y="2537824"/>
            <a:ext cx="8254872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Parent wins $5,000 from a radio contest.</a:t>
            </a:r>
          </a:p>
          <a:p>
            <a:pPr marL="0" indent="0">
              <a:buNone/>
            </a:pPr>
            <a:endParaRPr dirty="0"/>
          </a:p>
        </p:txBody>
      </p:sp>
      <p:pic>
        <p:nvPicPr>
          <p:cNvPr id="9" name="Graphic 8" descr="Trophy with solid fill">
            <a:extLst>
              <a:ext uri="{FF2B5EF4-FFF2-40B4-BE49-F238E27FC236}">
                <a16:creationId xmlns:a16="http://schemas.microsoft.com/office/drawing/2014/main" id="{7AC0C5AD-79DE-A705-C3CE-D1E72996F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4576" y="4240013"/>
            <a:ext cx="797227" cy="584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34D5DE-6155-BD2C-CA80-296CC8A6C8D4}"/>
              </a:ext>
            </a:extLst>
          </p:cNvPr>
          <p:cNvSpPr txBox="1"/>
          <p:nvPr/>
        </p:nvSpPr>
        <p:spPr>
          <a:xfrm>
            <a:off x="1176313" y="3781664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738DD88-0FB7-3D5E-4591-D41AB98AE7F1}"/>
              </a:ext>
            </a:extLst>
          </p:cNvPr>
          <p:cNvSpPr/>
          <p:nvPr/>
        </p:nvSpPr>
        <p:spPr>
          <a:xfrm>
            <a:off x="979279" y="3840001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43FFE5-02A4-6049-A445-39317A2F7F52}"/>
              </a:ext>
            </a:extLst>
          </p:cNvPr>
          <p:cNvSpPr txBox="1"/>
          <p:nvPr/>
        </p:nvSpPr>
        <p:spPr>
          <a:xfrm>
            <a:off x="4535241" y="3987938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03CF72A4-FC98-820D-52EB-B7E4642D22D3}"/>
              </a:ext>
            </a:extLst>
          </p:cNvPr>
          <p:cNvSpPr/>
          <p:nvPr/>
        </p:nvSpPr>
        <p:spPr>
          <a:xfrm>
            <a:off x="4380353" y="3910388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406076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5E09A6-6D32-78EE-B326-536FF0FDE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29833CB6-EAC2-5D03-1257-CB028C63F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FE60C4F-EA1F-F6E6-31FD-0C0B3D83B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E0593C4-E453-DACA-DCF5-EB14B33ED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BA9E8F5-D3E7-F55E-3416-0BEB72D25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90BC21-919D-42B5-B517-E3AA734A8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9B805-3FA0-0D51-6DAA-E0E9A126835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0" y="2537824"/>
            <a:ext cx="8512191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Parent receives $800 per month in SNAP benefits.</a:t>
            </a:r>
          </a:p>
          <a:p>
            <a:pPr marL="0" indent="0">
              <a:buNone/>
            </a:pPr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51D456-FCB2-E7F1-6A26-D533938E7D12}"/>
              </a:ext>
            </a:extLst>
          </p:cNvPr>
          <p:cNvSpPr txBox="1"/>
          <p:nvPr/>
        </p:nvSpPr>
        <p:spPr>
          <a:xfrm>
            <a:off x="1203207" y="3735214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pic>
        <p:nvPicPr>
          <p:cNvPr id="11" name="Graphic 10" descr="Trophy with solid fill">
            <a:extLst>
              <a:ext uri="{FF2B5EF4-FFF2-40B4-BE49-F238E27FC236}">
                <a16:creationId xmlns:a16="http://schemas.microsoft.com/office/drawing/2014/main" id="{12A3B9C6-EABF-0A1A-61A2-580BB7998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5257" y="4104423"/>
            <a:ext cx="797227" cy="5847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9D14B6-48D1-C776-5B77-6012905AB6A9}"/>
              </a:ext>
            </a:extLst>
          </p:cNvPr>
          <p:cNvSpPr txBox="1"/>
          <p:nvPr/>
        </p:nvSpPr>
        <p:spPr>
          <a:xfrm>
            <a:off x="4465167" y="3633227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173D6790-376D-F887-8D05-4C6BE339386F}"/>
              </a:ext>
            </a:extLst>
          </p:cNvPr>
          <p:cNvSpPr/>
          <p:nvPr/>
        </p:nvSpPr>
        <p:spPr>
          <a:xfrm>
            <a:off x="1037673" y="3633227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79696627-8A22-444B-33DF-4CEBE78B51E2}"/>
              </a:ext>
            </a:extLst>
          </p:cNvPr>
          <p:cNvSpPr/>
          <p:nvPr/>
        </p:nvSpPr>
        <p:spPr>
          <a:xfrm>
            <a:off x="4392391" y="3735214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171432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A8426E-AA23-8270-17F0-C8A4B1DFD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6418C4D9-BD48-C750-A675-8B0EEE7DD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C42C825-6A20-FCFA-1C42-BBC716166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941037F-D5C0-512E-071A-E2C7A201D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F70AFB7-A588-4D6E-3854-BAAD8348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527018-748D-D032-3671-49AA7CA9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6AB812-115B-2076-AF73-C2652F32F0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1" y="2537824"/>
            <a:ext cx="82548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dirty="0"/>
              <a:t>arent</a:t>
            </a:r>
            <a:r>
              <a:rPr lang="en-US" dirty="0"/>
              <a:t> rents out a basement apartment for $1200 per month</a:t>
            </a:r>
            <a:r>
              <a:rPr dirty="0"/>
              <a:t>.</a:t>
            </a:r>
          </a:p>
        </p:txBody>
      </p:sp>
      <p:pic>
        <p:nvPicPr>
          <p:cNvPr id="9" name="Graphic 8" descr="Trophy with solid fill">
            <a:extLst>
              <a:ext uri="{FF2B5EF4-FFF2-40B4-BE49-F238E27FC236}">
                <a16:creationId xmlns:a16="http://schemas.microsoft.com/office/drawing/2014/main" id="{CD6C3C33-7651-67DF-0CE5-E89A68661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4576" y="4240013"/>
            <a:ext cx="797227" cy="584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FBE660-4370-5A8F-B36D-CD69940F976C}"/>
              </a:ext>
            </a:extLst>
          </p:cNvPr>
          <p:cNvSpPr txBox="1"/>
          <p:nvPr/>
        </p:nvSpPr>
        <p:spPr>
          <a:xfrm>
            <a:off x="1176313" y="3781664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E54A7694-CB0F-5A66-D2AE-11C2A99E08A2}"/>
              </a:ext>
            </a:extLst>
          </p:cNvPr>
          <p:cNvSpPr/>
          <p:nvPr/>
        </p:nvSpPr>
        <p:spPr>
          <a:xfrm>
            <a:off x="979279" y="3840001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D7B9BF-C16A-213E-93D6-8EDA7CB04700}"/>
              </a:ext>
            </a:extLst>
          </p:cNvPr>
          <p:cNvSpPr txBox="1"/>
          <p:nvPr/>
        </p:nvSpPr>
        <p:spPr>
          <a:xfrm>
            <a:off x="4535241" y="3987938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5A5573CC-35A0-071C-8DC3-E582C754ABCB}"/>
              </a:ext>
            </a:extLst>
          </p:cNvPr>
          <p:cNvSpPr/>
          <p:nvPr/>
        </p:nvSpPr>
        <p:spPr>
          <a:xfrm>
            <a:off x="4380353" y="3910388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411465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6552C5-7BB0-3F27-72CE-95D59C4ED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AD1B1A9D-A7D1-E30B-1D47-342DD5092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CE7E9E9-5CD4-7C68-A736-B6719581B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C7487AF-8758-E8E0-A47B-F8B901083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2FC445-F542-822E-A1C1-33B1C16FB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BE099-56A9-6846-2D0E-1927C0996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44D027-8411-DDB2-E6AC-066A8ADBBE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0" y="2300234"/>
            <a:ext cx="8512191" cy="166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Parent receives $650 per month at a second job to catch up her arrears.</a:t>
            </a:r>
          </a:p>
          <a:p>
            <a:pPr marL="0" indent="0">
              <a:buNone/>
            </a:pPr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2A4729-B653-8EF3-DBCD-D0D1A1A22869}"/>
              </a:ext>
            </a:extLst>
          </p:cNvPr>
          <p:cNvSpPr txBox="1"/>
          <p:nvPr/>
        </p:nvSpPr>
        <p:spPr>
          <a:xfrm>
            <a:off x="1143472" y="4142874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pic>
        <p:nvPicPr>
          <p:cNvPr id="11" name="Graphic 10" descr="Trophy with solid fill">
            <a:extLst>
              <a:ext uri="{FF2B5EF4-FFF2-40B4-BE49-F238E27FC236}">
                <a16:creationId xmlns:a16="http://schemas.microsoft.com/office/drawing/2014/main" id="{DC3BA787-5DC3-F156-9E57-3EAC44EAF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7967" y="4435262"/>
            <a:ext cx="797227" cy="5847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023E156-9CF9-ED32-B93D-C9331D9EEBA2}"/>
              </a:ext>
            </a:extLst>
          </p:cNvPr>
          <p:cNvSpPr txBox="1"/>
          <p:nvPr/>
        </p:nvSpPr>
        <p:spPr>
          <a:xfrm>
            <a:off x="4470571" y="3913585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F467DDE1-757C-E506-D331-96916247F76B}"/>
              </a:ext>
            </a:extLst>
          </p:cNvPr>
          <p:cNvSpPr/>
          <p:nvPr/>
        </p:nvSpPr>
        <p:spPr>
          <a:xfrm>
            <a:off x="915816" y="4035250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8D2DDFF4-438C-64A2-027C-6D784201F01F}"/>
              </a:ext>
            </a:extLst>
          </p:cNvPr>
          <p:cNvSpPr/>
          <p:nvPr/>
        </p:nvSpPr>
        <p:spPr>
          <a:xfrm>
            <a:off x="4414622" y="4056175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14444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80C2D3-B133-3CC2-FDC4-FA487AD26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AD038F0-086F-897A-E977-30E57BB28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BC19487-D3C7-E9CA-AD85-5AA13ADAF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C8DDE6-79A5-BBD3-E651-AEA830055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C2AF925-DA7C-784B-8112-C19615BAB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6BB63-39CA-AF24-89E9-CF70D1AD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This Income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F3DBDF-8AB0-7B8E-8EE1-EC5110AF5EC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7731" y="2537824"/>
            <a:ext cx="82548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dirty="0"/>
              <a:t>arent</a:t>
            </a:r>
            <a:r>
              <a:rPr lang="en-US" dirty="0"/>
              <a:t> lives with his disabled mother, taking care of her</a:t>
            </a:r>
            <a:r>
              <a:rPr dirty="0"/>
              <a:t>.</a:t>
            </a:r>
          </a:p>
        </p:txBody>
      </p:sp>
      <p:pic>
        <p:nvPicPr>
          <p:cNvPr id="9" name="Graphic 8" descr="Trophy with solid fill">
            <a:extLst>
              <a:ext uri="{FF2B5EF4-FFF2-40B4-BE49-F238E27FC236}">
                <a16:creationId xmlns:a16="http://schemas.microsoft.com/office/drawing/2014/main" id="{F48ED0EE-341F-35A0-9802-706912957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4576" y="4240013"/>
            <a:ext cx="797227" cy="584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BD2776-59BF-35CC-B853-9AE5A9A8FEA1}"/>
              </a:ext>
            </a:extLst>
          </p:cNvPr>
          <p:cNvSpPr txBox="1"/>
          <p:nvPr/>
        </p:nvSpPr>
        <p:spPr>
          <a:xfrm>
            <a:off x="1176313" y="3781664"/>
            <a:ext cx="164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Correct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D95D90FE-0178-328F-7D4E-89E2584EF0D7}"/>
              </a:ext>
            </a:extLst>
          </p:cNvPr>
          <p:cNvSpPr/>
          <p:nvPr/>
        </p:nvSpPr>
        <p:spPr>
          <a:xfrm>
            <a:off x="979279" y="3840001"/>
            <a:ext cx="1792832" cy="9847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Income 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36C650-D0EB-41DC-6125-9BEA5C547CA6}"/>
              </a:ext>
            </a:extLst>
          </p:cNvPr>
          <p:cNvSpPr txBox="1"/>
          <p:nvPr/>
        </p:nvSpPr>
        <p:spPr>
          <a:xfrm>
            <a:off x="4535241" y="3987938"/>
            <a:ext cx="1883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Wrong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5A4A2ED2-3B08-4085-6AE6-B8A5A1E5C08E}"/>
              </a:ext>
            </a:extLst>
          </p:cNvPr>
          <p:cNvSpPr/>
          <p:nvPr/>
        </p:nvSpPr>
        <p:spPr>
          <a:xfrm>
            <a:off x="4380353" y="3910388"/>
            <a:ext cx="18288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Ignore ❌</a:t>
            </a:r>
          </a:p>
        </p:txBody>
      </p:sp>
    </p:spTree>
    <p:extLst>
      <p:ext uri="{BB962C8B-B14F-4D97-AF65-F5344CB8AC3E}">
        <p14:creationId xmlns:p14="http://schemas.microsoft.com/office/powerpoint/2010/main" val="330041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7E7BE-7856-9F57-9B6C-F73BE687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1" y="891652"/>
            <a:ext cx="3309016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Income / Income Adjustment Summary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102ACD-AF8A-A41A-7608-BD8E3DE9C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63095"/>
              </p:ext>
            </p:extLst>
          </p:nvPr>
        </p:nvGraphicFramePr>
        <p:xfrm>
          <a:off x="4572000" y="667839"/>
          <a:ext cx="4206242" cy="547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265">
                <a:tc>
                  <a:txBody>
                    <a:bodyPr/>
                    <a:lstStyle/>
                    <a:p>
                      <a:r>
                        <a:rPr lang="en-US" sz="800"/>
                        <a:t>Topic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Key Rules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Special Notes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64">
                <a:tc>
                  <a:txBody>
                    <a:bodyPr/>
                    <a:lstStyle/>
                    <a:p>
                      <a:r>
                        <a:rPr lang="en-US" sz="800"/>
                        <a:t>Gross Income Definition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All income from all sources unless specifically excluded.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Based on Virginia Code § 20-108.2(C).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259">
                <a:tc>
                  <a:txBody>
                    <a:bodyPr/>
                    <a:lstStyle/>
                    <a:p>
                      <a:r>
                        <a:rPr lang="en-US" sz="800"/>
                        <a:t>Included in Gross Income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Wages, salaries, bonuses, self-employment income, pensions, SSDI, VA disability, rental income, dividends, interest, prizes, gifts.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Must capture true financial capacity.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261">
                <a:tc>
                  <a:txBody>
                    <a:bodyPr/>
                    <a:lstStyle/>
                    <a:p>
                      <a:r>
                        <a:rPr lang="en-US" sz="800"/>
                        <a:t>Excluded from Gross Income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SSI, public assistance (TANF, SNAP), secondary employment solely to pay arrears.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Always verify exclusion claims with documentation.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259">
                <a:tc>
                  <a:txBody>
                    <a:bodyPr/>
                    <a:lstStyle/>
                    <a:p>
                      <a:r>
                        <a:rPr lang="en-US" sz="800"/>
                        <a:t>Allowable Deductions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Spousal support paid (court-ordered or written agreement), child support paid for other children, half of self-employment tax.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Deduction only if actually paid and documented.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261">
                <a:tc>
                  <a:txBody>
                    <a:bodyPr/>
                    <a:lstStyle/>
                    <a:p>
                      <a:r>
                        <a:rPr lang="en-US" sz="800"/>
                        <a:t>Adjustment for Children in the Home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Presumptive deduction based on child support schedule for natural/adopted children living with the parent.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Court may deny if hardship to child in current case.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261">
                <a:tc>
                  <a:txBody>
                    <a:bodyPr/>
                    <a:lstStyle/>
                    <a:p>
                      <a:r>
                        <a:rPr lang="en-US" sz="800"/>
                        <a:t>Rental and Business Income Rules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Only reasonable operating expenses deductible. No deduction for mortgage principal or depreciation.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Applies to rental properties and business operations.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262">
                <a:tc>
                  <a:txBody>
                    <a:bodyPr/>
                    <a:lstStyle/>
                    <a:p>
                      <a:r>
                        <a:rPr lang="en-US" sz="800"/>
                        <a:t>SSI vs. SSDI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SSI: Excluded from gross income. SSDI: Included in gross income.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SSDI child's derivative benefits credited toward obligation.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262">
                <a:tc>
                  <a:txBody>
                    <a:bodyPr/>
                    <a:lstStyle/>
                    <a:p>
                      <a:r>
                        <a:rPr lang="en-US" sz="800"/>
                        <a:t>VA Disability Benefits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Included in gross income for support calculations.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VA disability payments are protected from garnishment except for child support.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262">
                <a:tc>
                  <a:txBody>
                    <a:bodyPr/>
                    <a:lstStyle/>
                    <a:p>
                      <a:r>
                        <a:rPr lang="en-US" sz="800"/>
                        <a:t>Free Housing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Not counted if a gift. Counted if provided in exchange for labor/services.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Applies even to informal family arrangements.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7261">
                <a:tc>
                  <a:txBody>
                    <a:bodyPr/>
                    <a:lstStyle/>
                    <a:p>
                      <a:r>
                        <a:rPr lang="en-US" sz="800"/>
                        <a:t>Personal Injury Settlements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Lost wages are income; pain and suffering or undifferentiated lump sums are not.</a:t>
                      </a:r>
                    </a:p>
                  </a:txBody>
                  <a:tcPr marL="42333" marR="42333" marT="21166" marB="21166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Without specific breakdown, assumed excluded.</a:t>
                      </a:r>
                    </a:p>
                  </a:txBody>
                  <a:tcPr marL="42333" marR="42333" marT="21166" marB="2116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29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Objective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BBE3A856-6BE6-87E3-0E39-852E10842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38541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Purpose of Calculating Income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4C2977-2012-DEAF-8DAC-D881DA86D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56716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Statutory Authority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B80583-35AB-CB83-B6A6-8132F32F1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01165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Gross Income Sources by Category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58209"/>
              </p:ext>
            </p:extLst>
          </p:nvPr>
        </p:nvGraphicFramePr>
        <p:xfrm>
          <a:off x="3376820" y="431928"/>
          <a:ext cx="5496075" cy="584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8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156">
                <a:tc>
                  <a:txBody>
                    <a:bodyPr/>
                    <a:lstStyle/>
                    <a:p>
                      <a:r>
                        <a:rPr sz="1200" b="1" dirty="0">
                          <a:solidFill>
                            <a:schemeClr val="bg1"/>
                          </a:solidFill>
                        </a:rPr>
                        <a:t>Category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 b="1" dirty="0">
                          <a:solidFill>
                            <a:schemeClr val="bg1"/>
                          </a:solidFill>
                        </a:rPr>
                        <a:t>Income Sources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186"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Employment-Related Income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Salaries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Wages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Commissions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Bonuses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Severance pay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1186"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Investment and Asset-Related Income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Dividends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Interest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Capital gains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Trust income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Rental income (except as otherwise listed)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64"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Retirement and Annuity Income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Pensions</a:t>
                      </a:r>
                    </a:p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Annuities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1186">
                <a:tc>
                  <a:txBody>
                    <a:bodyPr/>
                    <a:lstStyle/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Benefits and Assistance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Workers' compensation benefits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Unemployment insurance benefits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Disability insurance benefits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Veterans' benefits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156"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Support Payments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Spousal support (received)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4678">
                <a:tc>
                  <a:txBody>
                    <a:bodyPr/>
                    <a:lstStyle/>
                    <a:p>
                      <a:r>
                        <a: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Other Income Sources</a:t>
                      </a:r>
                    </a:p>
                  </a:txBody>
                  <a:tcPr marL="141920" marR="70960" marT="70960" marB="70960"/>
                </a:tc>
                <a:tc>
                  <a:txBody>
                    <a:bodyPr/>
                    <a:lstStyle/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Royalties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Gifts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Prizes</a:t>
                      </a:r>
                    </a:p>
                    <a:p>
                      <a:r>
                        <a:rPr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Awards</a:t>
                      </a:r>
                    </a:p>
                  </a:txBody>
                  <a:tcPr marL="141920" marR="70960" marT="70960" marB="7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Special Cases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“Free Housing”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5041B5-85E6-BC9F-B7D9-F7C7420D6D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9338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BCCAC3-BB5A-0ED0-A89C-7283F63B3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733E2C-B83D-B9AF-E43A-BDB2B1718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873D5A-3F84-0954-6503-BB9717FCA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5C1F58-070E-F7B6-5B35-8BCA0B800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C84E20-EB60-8FA2-13FF-5831877D7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FD9D19-5851-8B17-2EF1-8E832ADBF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Special Cases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“Personal Injury Proceeds”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6E3700-91A9-F4C4-F696-D20B17D7E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62676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87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D63464-D14D-ECAB-C1C3-C0306E32A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8001DE-B557-50C6-460F-CA4B907C1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177CA8-06F4-5015-6AD9-58FA4C9A2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A6F799-28D4-DCF0-2342-2BFC44659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02A094-1E57-4C48-7FD0-2982C29FD3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69D36-69C4-ED0E-8795-90481132B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Special Cases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“Military/Veterans”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F9ED68C-2B52-44B3-D7D1-BA9B0A6759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779634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86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Excluded from Gross Income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54DE35-42B6-39B3-2F32-83EE2B07FA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95567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1285</Words>
  <Application>Microsoft Office PowerPoint</Application>
  <PresentationFormat>On-screen Show (4:3)</PresentationFormat>
  <Paragraphs>189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Arial</vt:lpstr>
      <vt:lpstr>Calibri</vt:lpstr>
      <vt:lpstr>Office Theme</vt:lpstr>
      <vt:lpstr>Income and Income Adjustments for Child Support Calculations</vt:lpstr>
      <vt:lpstr>Objective</vt:lpstr>
      <vt:lpstr>Purpose of Calculating Income</vt:lpstr>
      <vt:lpstr>Statutory Authority</vt:lpstr>
      <vt:lpstr>Gross Income Sources by Category</vt:lpstr>
      <vt:lpstr>Special Cases “Free Housing”</vt:lpstr>
      <vt:lpstr>Special Cases “Personal Injury Proceeds”</vt:lpstr>
      <vt:lpstr>Special Cases “Military/Veterans”</vt:lpstr>
      <vt:lpstr>Excluded from Gross Income</vt:lpstr>
      <vt:lpstr>Allowable Deductions</vt:lpstr>
      <vt:lpstr>SSI vs. SSDI  </vt:lpstr>
      <vt:lpstr>Test Your Knowledge</vt:lpstr>
      <vt:lpstr>Is This Income  </vt:lpstr>
      <vt:lpstr>Is This Income  </vt:lpstr>
      <vt:lpstr>Is This Income  </vt:lpstr>
      <vt:lpstr>Is This Income  </vt:lpstr>
      <vt:lpstr>Is This Income  </vt:lpstr>
      <vt:lpstr>Is This Income  </vt:lpstr>
      <vt:lpstr>Income / Income Adjustment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3</cp:revision>
  <dcterms:created xsi:type="dcterms:W3CDTF">2013-01-27T09:14:16Z</dcterms:created>
  <dcterms:modified xsi:type="dcterms:W3CDTF">2025-04-27T15:53:11Z</dcterms:modified>
  <cp:category/>
</cp:coreProperties>
</file>