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5" r:id="rId3"/>
    <p:sldId id="277" r:id="rId4"/>
    <p:sldId id="282" r:id="rId5"/>
    <p:sldId id="281" r:id="rId6"/>
    <p:sldId id="280" r:id="rId7"/>
    <p:sldId id="283" r:id="rId8"/>
    <p:sldId id="284" r:id="rId9"/>
    <p:sldId id="285" r:id="rId10"/>
    <p:sldId id="286" r:id="rId11"/>
    <p:sldId id="287" r:id="rId12"/>
    <p:sldId id="288" r:id="rId13"/>
    <p:sldId id="289" r:id="rId14"/>
    <p:sldId id="290" r:id="rId15"/>
    <p:sldId id="291" r:id="rId16"/>
    <p:sldId id="273" r:id="rId17"/>
    <p:sldId id="292" r:id="rId18"/>
    <p:sldId id="294" r:id="rId19"/>
    <p:sldId id="258" r:id="rId20"/>
    <p:sldId id="295" r:id="rId21"/>
    <p:sldId id="296" r:id="rId22"/>
    <p:sldId id="297" r:id="rId23"/>
    <p:sldId id="298" r:id="rId24"/>
    <p:sldId id="299" r:id="rId25"/>
    <p:sldId id="300" r:id="rId26"/>
    <p:sldId id="301" r:id="rId27"/>
    <p:sldId id="302" r:id="rId28"/>
    <p:sldId id="304" r:id="rId29"/>
    <p:sldId id="305" r:id="rId30"/>
    <p:sldId id="306" r:id="rId31"/>
    <p:sldId id="307" r:id="rId32"/>
    <p:sldId id="308" r:id="rId33"/>
    <p:sldId id="309" r:id="rId34"/>
    <p:sldId id="310" r:id="rId35"/>
    <p:sldId id="311" r:id="rId36"/>
    <p:sldId id="313" r:id="rId37"/>
    <p:sldId id="314" r:id="rId38"/>
    <p:sldId id="315" r:id="rId39"/>
    <p:sldId id="317" r:id="rId40"/>
    <p:sldId id="318"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napToObjects="1">
      <p:cViewPr varScale="1">
        <p:scale>
          <a:sx n="97" d="100"/>
          <a:sy n="97" d="100"/>
        </p:scale>
        <p:origin x="2040" y="30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1E33F5-F805-4DE4-91A5-D87F19158E78}"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23226C9F-82C6-4232-9F03-EE8228881243}">
      <dgm:prSet/>
      <dgm:spPr/>
      <dgm:t>
        <a:bodyPr/>
        <a:lstStyle/>
        <a:p>
          <a:r>
            <a:rPr lang="en-US"/>
            <a:t>Mediation Agreement Statutory Requirements </a:t>
          </a:r>
        </a:p>
      </dgm:t>
    </dgm:pt>
    <dgm:pt modelId="{B14B599E-3C4E-45D2-96C6-53826EB3A346}" type="parTrans" cxnId="{CE0CB186-ED2A-429D-A49A-D7C9DAE42040}">
      <dgm:prSet/>
      <dgm:spPr/>
      <dgm:t>
        <a:bodyPr/>
        <a:lstStyle/>
        <a:p>
          <a:endParaRPr lang="en-US"/>
        </a:p>
      </dgm:t>
    </dgm:pt>
    <dgm:pt modelId="{AC843325-98A7-4376-8EBD-154DD2B757B3}" type="sibTrans" cxnId="{CE0CB186-ED2A-429D-A49A-D7C9DAE42040}">
      <dgm:prSet/>
      <dgm:spPr/>
      <dgm:t>
        <a:bodyPr/>
        <a:lstStyle/>
        <a:p>
          <a:endParaRPr lang="en-US"/>
        </a:p>
      </dgm:t>
    </dgm:pt>
    <dgm:pt modelId="{7A5DA767-92E8-431D-8DA4-58651DEF6CC9}">
      <dgm:prSet/>
      <dgm:spPr/>
      <dgm:t>
        <a:bodyPr/>
        <a:lstStyle/>
        <a:p>
          <a:r>
            <a:rPr lang="en-US"/>
            <a:t>Unitary v. Non-Unitary Support orders</a:t>
          </a:r>
        </a:p>
      </dgm:t>
    </dgm:pt>
    <dgm:pt modelId="{FA69CF7A-D230-4F66-A4AF-2E70CD3C0D7B}" type="parTrans" cxnId="{3620036A-1E1F-433A-AAF5-51ACC3BF0EC5}">
      <dgm:prSet/>
      <dgm:spPr/>
      <dgm:t>
        <a:bodyPr/>
        <a:lstStyle/>
        <a:p>
          <a:endParaRPr lang="en-US"/>
        </a:p>
      </dgm:t>
    </dgm:pt>
    <dgm:pt modelId="{092E6384-06E1-4F0C-93E3-959F343BE1B7}" type="sibTrans" cxnId="{3620036A-1E1F-433A-AAF5-51ACC3BF0EC5}">
      <dgm:prSet/>
      <dgm:spPr/>
      <dgm:t>
        <a:bodyPr/>
        <a:lstStyle/>
        <a:p>
          <a:endParaRPr lang="en-US"/>
        </a:p>
      </dgm:t>
    </dgm:pt>
    <dgm:pt modelId="{862BC47B-D755-45CC-AA18-864B368B34BC}">
      <dgm:prSet/>
      <dgm:spPr/>
      <dgm:t>
        <a:bodyPr/>
        <a:lstStyle/>
        <a:p>
          <a:r>
            <a:rPr lang="en-US"/>
            <a:t>Arrearages</a:t>
          </a:r>
        </a:p>
      </dgm:t>
    </dgm:pt>
    <dgm:pt modelId="{2113FA79-3ACF-4CDE-804C-26B1AC6D7150}" type="parTrans" cxnId="{62A96238-F082-4791-BF3E-43CAF6A6412E}">
      <dgm:prSet/>
      <dgm:spPr/>
      <dgm:t>
        <a:bodyPr/>
        <a:lstStyle/>
        <a:p>
          <a:endParaRPr lang="en-US"/>
        </a:p>
      </dgm:t>
    </dgm:pt>
    <dgm:pt modelId="{9FF34F92-4FE4-4266-82FC-0A9601855E3B}" type="sibTrans" cxnId="{62A96238-F082-4791-BF3E-43CAF6A6412E}">
      <dgm:prSet/>
      <dgm:spPr/>
      <dgm:t>
        <a:bodyPr/>
        <a:lstStyle/>
        <a:p>
          <a:endParaRPr lang="en-US"/>
        </a:p>
      </dgm:t>
    </dgm:pt>
    <dgm:pt modelId="{21A6071B-20B8-4F41-82EB-1AD275875CC7}">
      <dgm:prSet/>
      <dgm:spPr/>
      <dgm:t>
        <a:bodyPr/>
        <a:lstStyle/>
        <a:p>
          <a:r>
            <a:rPr lang="en-US"/>
            <a:t>Payments</a:t>
          </a:r>
        </a:p>
      </dgm:t>
    </dgm:pt>
    <dgm:pt modelId="{F3342622-EA49-40DA-A5D0-A90F4A3BC72B}" type="parTrans" cxnId="{CFD11910-A515-40D7-BDA1-42EEC23F5ABB}">
      <dgm:prSet/>
      <dgm:spPr/>
      <dgm:t>
        <a:bodyPr/>
        <a:lstStyle/>
        <a:p>
          <a:endParaRPr lang="en-US"/>
        </a:p>
      </dgm:t>
    </dgm:pt>
    <dgm:pt modelId="{F44F8014-A0D6-47D3-A555-6E7488E74940}" type="sibTrans" cxnId="{CFD11910-A515-40D7-BDA1-42EEC23F5ABB}">
      <dgm:prSet/>
      <dgm:spPr/>
      <dgm:t>
        <a:bodyPr/>
        <a:lstStyle/>
        <a:p>
          <a:endParaRPr lang="en-US"/>
        </a:p>
      </dgm:t>
    </dgm:pt>
    <dgm:pt modelId="{08CFA9AB-5DD0-4357-B0FA-ABB4B9B58665}">
      <dgm:prSet/>
      <dgm:spPr/>
      <dgm:t>
        <a:bodyPr/>
        <a:lstStyle/>
        <a:p>
          <a:r>
            <a:rPr lang="en-US"/>
            <a:t>Health Insurance Costs</a:t>
          </a:r>
        </a:p>
      </dgm:t>
    </dgm:pt>
    <dgm:pt modelId="{CAE51FCD-DBA3-4725-8CAD-040AC99F281A}" type="parTrans" cxnId="{0F8D6CCF-4678-42BA-B72D-68AC3203DB9C}">
      <dgm:prSet/>
      <dgm:spPr/>
      <dgm:t>
        <a:bodyPr/>
        <a:lstStyle/>
        <a:p>
          <a:endParaRPr lang="en-US"/>
        </a:p>
      </dgm:t>
    </dgm:pt>
    <dgm:pt modelId="{00634A7E-DD8F-4D80-9C0D-F7E2FB879315}" type="sibTrans" cxnId="{0F8D6CCF-4678-42BA-B72D-68AC3203DB9C}">
      <dgm:prSet/>
      <dgm:spPr/>
      <dgm:t>
        <a:bodyPr/>
        <a:lstStyle/>
        <a:p>
          <a:endParaRPr lang="en-US"/>
        </a:p>
      </dgm:t>
    </dgm:pt>
    <dgm:pt modelId="{8890D7DD-14B9-44B6-8248-6AC7952C5157}">
      <dgm:prSet/>
      <dgm:spPr/>
      <dgm:t>
        <a:bodyPr/>
        <a:lstStyle/>
        <a:p>
          <a:r>
            <a:rPr lang="en-US"/>
            <a:t>Unreimbursed Medical Expenses</a:t>
          </a:r>
        </a:p>
      </dgm:t>
    </dgm:pt>
    <dgm:pt modelId="{79BEF298-5D6F-4739-A80D-D99F2AA4A1F9}" type="parTrans" cxnId="{73864720-1551-4164-A493-0116B262FF18}">
      <dgm:prSet/>
      <dgm:spPr/>
      <dgm:t>
        <a:bodyPr/>
        <a:lstStyle/>
        <a:p>
          <a:endParaRPr lang="en-US"/>
        </a:p>
      </dgm:t>
    </dgm:pt>
    <dgm:pt modelId="{0ACBC3B6-325C-406B-81AD-E55702F46D91}" type="sibTrans" cxnId="{73864720-1551-4164-A493-0116B262FF18}">
      <dgm:prSet/>
      <dgm:spPr/>
      <dgm:t>
        <a:bodyPr/>
        <a:lstStyle/>
        <a:p>
          <a:endParaRPr lang="en-US"/>
        </a:p>
      </dgm:t>
    </dgm:pt>
    <dgm:pt modelId="{00BF1420-87F1-42E8-9C98-C3DB7EED0F35}">
      <dgm:prSet/>
      <dgm:spPr/>
      <dgm:t>
        <a:bodyPr/>
        <a:lstStyle/>
        <a:p>
          <a:r>
            <a:rPr lang="en-US"/>
            <a:t>Unreimbursed Pregnancy Costs</a:t>
          </a:r>
        </a:p>
      </dgm:t>
    </dgm:pt>
    <dgm:pt modelId="{375E9EAB-AF5D-4098-AE3E-AF15BF7015AB}" type="parTrans" cxnId="{2EEBA337-D905-43C9-A311-B5C7E0992504}">
      <dgm:prSet/>
      <dgm:spPr/>
      <dgm:t>
        <a:bodyPr/>
        <a:lstStyle/>
        <a:p>
          <a:endParaRPr lang="en-US"/>
        </a:p>
      </dgm:t>
    </dgm:pt>
    <dgm:pt modelId="{6687C9F4-FC88-472B-80A6-4AF35EC8FD8B}" type="sibTrans" cxnId="{2EEBA337-D905-43C9-A311-B5C7E0992504}">
      <dgm:prSet/>
      <dgm:spPr/>
      <dgm:t>
        <a:bodyPr/>
        <a:lstStyle/>
        <a:p>
          <a:endParaRPr lang="en-US"/>
        </a:p>
      </dgm:t>
    </dgm:pt>
    <dgm:pt modelId="{3BA3383D-AC2B-4C50-A341-2AAE4129AD39}">
      <dgm:prSet/>
      <dgm:spPr/>
      <dgm:t>
        <a:bodyPr/>
        <a:lstStyle/>
        <a:p>
          <a:r>
            <a:rPr lang="en-US"/>
            <a:t>Overages</a:t>
          </a:r>
        </a:p>
      </dgm:t>
    </dgm:pt>
    <dgm:pt modelId="{87F06824-AA7F-4DAB-80CE-3C90DD0F1AA6}" type="parTrans" cxnId="{778D4DAA-16EB-482C-8941-A72C0AD238C8}">
      <dgm:prSet/>
      <dgm:spPr/>
      <dgm:t>
        <a:bodyPr/>
        <a:lstStyle/>
        <a:p>
          <a:endParaRPr lang="en-US"/>
        </a:p>
      </dgm:t>
    </dgm:pt>
    <dgm:pt modelId="{4572E768-52F8-46A5-A95D-1D665F4FEE7E}" type="sibTrans" cxnId="{778D4DAA-16EB-482C-8941-A72C0AD238C8}">
      <dgm:prSet/>
      <dgm:spPr/>
      <dgm:t>
        <a:bodyPr/>
        <a:lstStyle/>
        <a:p>
          <a:endParaRPr lang="en-US"/>
        </a:p>
      </dgm:t>
    </dgm:pt>
    <dgm:pt modelId="{F189C883-F39F-493A-ADC6-1690BC29A0B9}">
      <dgm:prSet/>
      <dgm:spPr/>
      <dgm:t>
        <a:bodyPr/>
        <a:lstStyle/>
        <a:p>
          <a:r>
            <a:rPr lang="en-US"/>
            <a:t>DC-631</a:t>
          </a:r>
        </a:p>
      </dgm:t>
    </dgm:pt>
    <dgm:pt modelId="{DFE692E2-C3CA-4FE7-9B31-6851F001E2FC}" type="parTrans" cxnId="{85D549A3-415F-4A26-BEDF-316DA995624B}">
      <dgm:prSet/>
      <dgm:spPr/>
      <dgm:t>
        <a:bodyPr/>
        <a:lstStyle/>
        <a:p>
          <a:endParaRPr lang="en-US"/>
        </a:p>
      </dgm:t>
    </dgm:pt>
    <dgm:pt modelId="{6668D8F0-F0F6-4FAE-AB18-5F33239BDE70}" type="sibTrans" cxnId="{85D549A3-415F-4A26-BEDF-316DA995624B}">
      <dgm:prSet/>
      <dgm:spPr/>
      <dgm:t>
        <a:bodyPr/>
        <a:lstStyle/>
        <a:p>
          <a:endParaRPr lang="en-US"/>
        </a:p>
      </dgm:t>
    </dgm:pt>
    <dgm:pt modelId="{AEF773E2-A0A5-4A56-9813-62E03C5A6032}" type="pres">
      <dgm:prSet presAssocID="{5D1E33F5-F805-4DE4-91A5-D87F19158E78}" presName="vert0" presStyleCnt="0">
        <dgm:presLayoutVars>
          <dgm:dir/>
          <dgm:animOne val="branch"/>
          <dgm:animLvl val="lvl"/>
        </dgm:presLayoutVars>
      </dgm:prSet>
      <dgm:spPr/>
    </dgm:pt>
    <dgm:pt modelId="{5F45C358-892A-42AC-AFE9-1FB13AE60F16}" type="pres">
      <dgm:prSet presAssocID="{23226C9F-82C6-4232-9F03-EE8228881243}" presName="thickLine" presStyleLbl="alignNode1" presStyleIdx="0" presStyleCnt="9"/>
      <dgm:spPr/>
    </dgm:pt>
    <dgm:pt modelId="{6906A8E3-5AE2-4979-A13E-0EE520BB1E9D}" type="pres">
      <dgm:prSet presAssocID="{23226C9F-82C6-4232-9F03-EE8228881243}" presName="horz1" presStyleCnt="0"/>
      <dgm:spPr/>
    </dgm:pt>
    <dgm:pt modelId="{9C479750-EA3F-4EC4-8DA4-FD693AFB01B5}" type="pres">
      <dgm:prSet presAssocID="{23226C9F-82C6-4232-9F03-EE8228881243}" presName="tx1" presStyleLbl="revTx" presStyleIdx="0" presStyleCnt="9"/>
      <dgm:spPr/>
    </dgm:pt>
    <dgm:pt modelId="{064CBFA5-A63B-4223-8747-01CF1B9CDD38}" type="pres">
      <dgm:prSet presAssocID="{23226C9F-82C6-4232-9F03-EE8228881243}" presName="vert1" presStyleCnt="0"/>
      <dgm:spPr/>
    </dgm:pt>
    <dgm:pt modelId="{E8782D2A-5386-43E2-A3DB-990281BA5EBB}" type="pres">
      <dgm:prSet presAssocID="{7A5DA767-92E8-431D-8DA4-58651DEF6CC9}" presName="thickLine" presStyleLbl="alignNode1" presStyleIdx="1" presStyleCnt="9"/>
      <dgm:spPr/>
    </dgm:pt>
    <dgm:pt modelId="{04C6D721-B30E-452D-BE7F-319798231E78}" type="pres">
      <dgm:prSet presAssocID="{7A5DA767-92E8-431D-8DA4-58651DEF6CC9}" presName="horz1" presStyleCnt="0"/>
      <dgm:spPr/>
    </dgm:pt>
    <dgm:pt modelId="{444A58B1-6D7B-4DA5-88AF-E9F2A79048CC}" type="pres">
      <dgm:prSet presAssocID="{7A5DA767-92E8-431D-8DA4-58651DEF6CC9}" presName="tx1" presStyleLbl="revTx" presStyleIdx="1" presStyleCnt="9"/>
      <dgm:spPr/>
    </dgm:pt>
    <dgm:pt modelId="{173B7559-1FD8-4656-BA3A-3D83BAF6CF6B}" type="pres">
      <dgm:prSet presAssocID="{7A5DA767-92E8-431D-8DA4-58651DEF6CC9}" presName="vert1" presStyleCnt="0"/>
      <dgm:spPr/>
    </dgm:pt>
    <dgm:pt modelId="{9D5CA745-373A-46D9-83EB-28557A325871}" type="pres">
      <dgm:prSet presAssocID="{862BC47B-D755-45CC-AA18-864B368B34BC}" presName="thickLine" presStyleLbl="alignNode1" presStyleIdx="2" presStyleCnt="9"/>
      <dgm:spPr/>
    </dgm:pt>
    <dgm:pt modelId="{883F9727-01B1-47C8-ADC4-AA1D9C7A88BA}" type="pres">
      <dgm:prSet presAssocID="{862BC47B-D755-45CC-AA18-864B368B34BC}" presName="horz1" presStyleCnt="0"/>
      <dgm:spPr/>
    </dgm:pt>
    <dgm:pt modelId="{7E651038-387B-4AA9-958D-B4DC803AB8F4}" type="pres">
      <dgm:prSet presAssocID="{862BC47B-D755-45CC-AA18-864B368B34BC}" presName="tx1" presStyleLbl="revTx" presStyleIdx="2" presStyleCnt="9"/>
      <dgm:spPr/>
    </dgm:pt>
    <dgm:pt modelId="{6C787984-9A21-405F-96A4-8B4590E05D0F}" type="pres">
      <dgm:prSet presAssocID="{862BC47B-D755-45CC-AA18-864B368B34BC}" presName="vert1" presStyleCnt="0"/>
      <dgm:spPr/>
    </dgm:pt>
    <dgm:pt modelId="{E6365117-6CBA-4ED0-AF7D-D500843FDFCD}" type="pres">
      <dgm:prSet presAssocID="{21A6071B-20B8-4F41-82EB-1AD275875CC7}" presName="thickLine" presStyleLbl="alignNode1" presStyleIdx="3" presStyleCnt="9"/>
      <dgm:spPr/>
    </dgm:pt>
    <dgm:pt modelId="{5D672ACF-6877-40E6-92AB-0EC684FC4D43}" type="pres">
      <dgm:prSet presAssocID="{21A6071B-20B8-4F41-82EB-1AD275875CC7}" presName="horz1" presStyleCnt="0"/>
      <dgm:spPr/>
    </dgm:pt>
    <dgm:pt modelId="{F52563D6-D173-4D8A-8779-9CCB47813872}" type="pres">
      <dgm:prSet presAssocID="{21A6071B-20B8-4F41-82EB-1AD275875CC7}" presName="tx1" presStyleLbl="revTx" presStyleIdx="3" presStyleCnt="9"/>
      <dgm:spPr/>
    </dgm:pt>
    <dgm:pt modelId="{DC01C0F1-1457-45D3-AD4C-116B63B146B2}" type="pres">
      <dgm:prSet presAssocID="{21A6071B-20B8-4F41-82EB-1AD275875CC7}" presName="vert1" presStyleCnt="0"/>
      <dgm:spPr/>
    </dgm:pt>
    <dgm:pt modelId="{D10F8DB6-D9D8-43C3-B59C-E4A460644AAF}" type="pres">
      <dgm:prSet presAssocID="{08CFA9AB-5DD0-4357-B0FA-ABB4B9B58665}" presName="thickLine" presStyleLbl="alignNode1" presStyleIdx="4" presStyleCnt="9"/>
      <dgm:spPr/>
    </dgm:pt>
    <dgm:pt modelId="{EA0E74A9-4D9A-4BBE-AA37-BFC8F061E935}" type="pres">
      <dgm:prSet presAssocID="{08CFA9AB-5DD0-4357-B0FA-ABB4B9B58665}" presName="horz1" presStyleCnt="0"/>
      <dgm:spPr/>
    </dgm:pt>
    <dgm:pt modelId="{AC089149-BF9C-4634-923E-CDB116BFFB8F}" type="pres">
      <dgm:prSet presAssocID="{08CFA9AB-5DD0-4357-B0FA-ABB4B9B58665}" presName="tx1" presStyleLbl="revTx" presStyleIdx="4" presStyleCnt="9"/>
      <dgm:spPr/>
    </dgm:pt>
    <dgm:pt modelId="{EF99AF2E-2E3B-48D6-BE51-D023CBF40A14}" type="pres">
      <dgm:prSet presAssocID="{08CFA9AB-5DD0-4357-B0FA-ABB4B9B58665}" presName="vert1" presStyleCnt="0"/>
      <dgm:spPr/>
    </dgm:pt>
    <dgm:pt modelId="{C241CA99-BEFE-4EB4-A5A8-C2F5BD642F77}" type="pres">
      <dgm:prSet presAssocID="{8890D7DD-14B9-44B6-8248-6AC7952C5157}" presName="thickLine" presStyleLbl="alignNode1" presStyleIdx="5" presStyleCnt="9"/>
      <dgm:spPr/>
    </dgm:pt>
    <dgm:pt modelId="{F25EE0C3-C7B2-45CE-BE60-290460A7D124}" type="pres">
      <dgm:prSet presAssocID="{8890D7DD-14B9-44B6-8248-6AC7952C5157}" presName="horz1" presStyleCnt="0"/>
      <dgm:spPr/>
    </dgm:pt>
    <dgm:pt modelId="{7472061E-55A9-4501-A03B-8883A7E5A9DD}" type="pres">
      <dgm:prSet presAssocID="{8890D7DD-14B9-44B6-8248-6AC7952C5157}" presName="tx1" presStyleLbl="revTx" presStyleIdx="5" presStyleCnt="9"/>
      <dgm:spPr/>
    </dgm:pt>
    <dgm:pt modelId="{DCD50AB5-D152-477A-95EC-0F1CF159ED13}" type="pres">
      <dgm:prSet presAssocID="{8890D7DD-14B9-44B6-8248-6AC7952C5157}" presName="vert1" presStyleCnt="0"/>
      <dgm:spPr/>
    </dgm:pt>
    <dgm:pt modelId="{75412D9F-8A7E-4035-B59E-DD289B9B6B51}" type="pres">
      <dgm:prSet presAssocID="{00BF1420-87F1-42E8-9C98-C3DB7EED0F35}" presName="thickLine" presStyleLbl="alignNode1" presStyleIdx="6" presStyleCnt="9"/>
      <dgm:spPr/>
    </dgm:pt>
    <dgm:pt modelId="{AE9A3549-05E9-4482-BA1C-5B4DC7C71B52}" type="pres">
      <dgm:prSet presAssocID="{00BF1420-87F1-42E8-9C98-C3DB7EED0F35}" presName="horz1" presStyleCnt="0"/>
      <dgm:spPr/>
    </dgm:pt>
    <dgm:pt modelId="{36587129-0205-431F-807F-21A8AB28F1B2}" type="pres">
      <dgm:prSet presAssocID="{00BF1420-87F1-42E8-9C98-C3DB7EED0F35}" presName="tx1" presStyleLbl="revTx" presStyleIdx="6" presStyleCnt="9"/>
      <dgm:spPr/>
    </dgm:pt>
    <dgm:pt modelId="{EF96105A-4033-467B-AFE9-D39CFB615BB5}" type="pres">
      <dgm:prSet presAssocID="{00BF1420-87F1-42E8-9C98-C3DB7EED0F35}" presName="vert1" presStyleCnt="0"/>
      <dgm:spPr/>
    </dgm:pt>
    <dgm:pt modelId="{B02C8878-7F4D-424A-986C-B80AFCA9F37F}" type="pres">
      <dgm:prSet presAssocID="{3BA3383D-AC2B-4C50-A341-2AAE4129AD39}" presName="thickLine" presStyleLbl="alignNode1" presStyleIdx="7" presStyleCnt="9"/>
      <dgm:spPr/>
    </dgm:pt>
    <dgm:pt modelId="{5592DDE8-8450-4851-9CF4-AE227AC93D20}" type="pres">
      <dgm:prSet presAssocID="{3BA3383D-AC2B-4C50-A341-2AAE4129AD39}" presName="horz1" presStyleCnt="0"/>
      <dgm:spPr/>
    </dgm:pt>
    <dgm:pt modelId="{B977A4E8-59ED-4359-951D-1D52C080C4D2}" type="pres">
      <dgm:prSet presAssocID="{3BA3383D-AC2B-4C50-A341-2AAE4129AD39}" presName="tx1" presStyleLbl="revTx" presStyleIdx="7" presStyleCnt="9"/>
      <dgm:spPr/>
    </dgm:pt>
    <dgm:pt modelId="{CC3E8A67-6BB9-4110-8441-DC666F0183BD}" type="pres">
      <dgm:prSet presAssocID="{3BA3383D-AC2B-4C50-A341-2AAE4129AD39}" presName="vert1" presStyleCnt="0"/>
      <dgm:spPr/>
    </dgm:pt>
    <dgm:pt modelId="{4F725088-4FC8-48AC-94DE-10CA31F73E5D}" type="pres">
      <dgm:prSet presAssocID="{F189C883-F39F-493A-ADC6-1690BC29A0B9}" presName="thickLine" presStyleLbl="alignNode1" presStyleIdx="8" presStyleCnt="9"/>
      <dgm:spPr/>
    </dgm:pt>
    <dgm:pt modelId="{F4E69191-760B-4B1D-9441-FE4147DDCED9}" type="pres">
      <dgm:prSet presAssocID="{F189C883-F39F-493A-ADC6-1690BC29A0B9}" presName="horz1" presStyleCnt="0"/>
      <dgm:spPr/>
    </dgm:pt>
    <dgm:pt modelId="{B0C6B3ED-7E0D-4F1F-8053-97533284DCB5}" type="pres">
      <dgm:prSet presAssocID="{F189C883-F39F-493A-ADC6-1690BC29A0B9}" presName="tx1" presStyleLbl="revTx" presStyleIdx="8" presStyleCnt="9"/>
      <dgm:spPr/>
    </dgm:pt>
    <dgm:pt modelId="{E4603681-649F-4831-9204-CB5654707BB2}" type="pres">
      <dgm:prSet presAssocID="{F189C883-F39F-493A-ADC6-1690BC29A0B9}" presName="vert1" presStyleCnt="0"/>
      <dgm:spPr/>
    </dgm:pt>
  </dgm:ptLst>
  <dgm:cxnLst>
    <dgm:cxn modelId="{CFD11910-A515-40D7-BDA1-42EEC23F5ABB}" srcId="{5D1E33F5-F805-4DE4-91A5-D87F19158E78}" destId="{21A6071B-20B8-4F41-82EB-1AD275875CC7}" srcOrd="3" destOrd="0" parTransId="{F3342622-EA49-40DA-A5D0-A90F4A3BC72B}" sibTransId="{F44F8014-A0D6-47D3-A555-6E7488E74940}"/>
    <dgm:cxn modelId="{73864720-1551-4164-A493-0116B262FF18}" srcId="{5D1E33F5-F805-4DE4-91A5-D87F19158E78}" destId="{8890D7DD-14B9-44B6-8248-6AC7952C5157}" srcOrd="5" destOrd="0" parTransId="{79BEF298-5D6F-4739-A80D-D99F2AA4A1F9}" sibTransId="{0ACBC3B6-325C-406B-81AD-E55702F46D91}"/>
    <dgm:cxn modelId="{2EEBA337-D905-43C9-A311-B5C7E0992504}" srcId="{5D1E33F5-F805-4DE4-91A5-D87F19158E78}" destId="{00BF1420-87F1-42E8-9C98-C3DB7EED0F35}" srcOrd="6" destOrd="0" parTransId="{375E9EAB-AF5D-4098-AE3E-AF15BF7015AB}" sibTransId="{6687C9F4-FC88-472B-80A6-4AF35EC8FD8B}"/>
    <dgm:cxn modelId="{62A96238-F082-4791-BF3E-43CAF6A6412E}" srcId="{5D1E33F5-F805-4DE4-91A5-D87F19158E78}" destId="{862BC47B-D755-45CC-AA18-864B368B34BC}" srcOrd="2" destOrd="0" parTransId="{2113FA79-3ACF-4CDE-804C-26B1AC6D7150}" sibTransId="{9FF34F92-4FE4-4266-82FC-0A9601855E3B}"/>
    <dgm:cxn modelId="{81BDCE41-42E1-458B-95D4-71B0C4117D20}" type="presOf" srcId="{08CFA9AB-5DD0-4357-B0FA-ABB4B9B58665}" destId="{AC089149-BF9C-4634-923E-CDB116BFFB8F}" srcOrd="0" destOrd="0" presId="urn:microsoft.com/office/officeart/2008/layout/LinedList"/>
    <dgm:cxn modelId="{3620036A-1E1F-433A-AAF5-51ACC3BF0EC5}" srcId="{5D1E33F5-F805-4DE4-91A5-D87F19158E78}" destId="{7A5DA767-92E8-431D-8DA4-58651DEF6CC9}" srcOrd="1" destOrd="0" parTransId="{FA69CF7A-D230-4F66-A4AF-2E70CD3C0D7B}" sibTransId="{092E6384-06E1-4F0C-93E3-959F343BE1B7}"/>
    <dgm:cxn modelId="{C64CB776-44D2-4D86-8092-4A0BB4C61DAE}" type="presOf" srcId="{8890D7DD-14B9-44B6-8248-6AC7952C5157}" destId="{7472061E-55A9-4501-A03B-8883A7E5A9DD}" srcOrd="0" destOrd="0" presId="urn:microsoft.com/office/officeart/2008/layout/LinedList"/>
    <dgm:cxn modelId="{DF828F78-B36D-435D-BAE0-2B0239F2BB8D}" type="presOf" srcId="{00BF1420-87F1-42E8-9C98-C3DB7EED0F35}" destId="{36587129-0205-431F-807F-21A8AB28F1B2}" srcOrd="0" destOrd="0" presId="urn:microsoft.com/office/officeart/2008/layout/LinedList"/>
    <dgm:cxn modelId="{CE0CB186-ED2A-429D-A49A-D7C9DAE42040}" srcId="{5D1E33F5-F805-4DE4-91A5-D87F19158E78}" destId="{23226C9F-82C6-4232-9F03-EE8228881243}" srcOrd="0" destOrd="0" parTransId="{B14B599E-3C4E-45D2-96C6-53826EB3A346}" sibTransId="{AC843325-98A7-4376-8EBD-154DD2B757B3}"/>
    <dgm:cxn modelId="{6B481989-9E87-475C-824E-868631507A32}" type="presOf" srcId="{3BA3383D-AC2B-4C50-A341-2AAE4129AD39}" destId="{B977A4E8-59ED-4359-951D-1D52C080C4D2}" srcOrd="0" destOrd="0" presId="urn:microsoft.com/office/officeart/2008/layout/LinedList"/>
    <dgm:cxn modelId="{85D549A3-415F-4A26-BEDF-316DA995624B}" srcId="{5D1E33F5-F805-4DE4-91A5-D87F19158E78}" destId="{F189C883-F39F-493A-ADC6-1690BC29A0B9}" srcOrd="8" destOrd="0" parTransId="{DFE692E2-C3CA-4FE7-9B31-6851F001E2FC}" sibTransId="{6668D8F0-F0F6-4FAE-AB18-5F33239BDE70}"/>
    <dgm:cxn modelId="{778D4DAA-16EB-482C-8941-A72C0AD238C8}" srcId="{5D1E33F5-F805-4DE4-91A5-D87F19158E78}" destId="{3BA3383D-AC2B-4C50-A341-2AAE4129AD39}" srcOrd="7" destOrd="0" parTransId="{87F06824-AA7F-4DAB-80CE-3C90DD0F1AA6}" sibTransId="{4572E768-52F8-46A5-A95D-1D665F4FEE7E}"/>
    <dgm:cxn modelId="{BB427DAB-80CE-478E-8FBA-BEAD4BC0112B}" type="presOf" srcId="{23226C9F-82C6-4232-9F03-EE8228881243}" destId="{9C479750-EA3F-4EC4-8DA4-FD693AFB01B5}" srcOrd="0" destOrd="0" presId="urn:microsoft.com/office/officeart/2008/layout/LinedList"/>
    <dgm:cxn modelId="{048FC0AF-39CA-4A36-85C9-7F4A87AC9220}" type="presOf" srcId="{862BC47B-D755-45CC-AA18-864B368B34BC}" destId="{7E651038-387B-4AA9-958D-B4DC803AB8F4}" srcOrd="0" destOrd="0" presId="urn:microsoft.com/office/officeart/2008/layout/LinedList"/>
    <dgm:cxn modelId="{2FE050BE-4BEA-43E4-AB26-2ADA0B625C58}" type="presOf" srcId="{21A6071B-20B8-4F41-82EB-1AD275875CC7}" destId="{F52563D6-D173-4D8A-8779-9CCB47813872}" srcOrd="0" destOrd="0" presId="urn:microsoft.com/office/officeart/2008/layout/LinedList"/>
    <dgm:cxn modelId="{0F8D6CCF-4678-42BA-B72D-68AC3203DB9C}" srcId="{5D1E33F5-F805-4DE4-91A5-D87F19158E78}" destId="{08CFA9AB-5DD0-4357-B0FA-ABB4B9B58665}" srcOrd="4" destOrd="0" parTransId="{CAE51FCD-DBA3-4725-8CAD-040AC99F281A}" sibTransId="{00634A7E-DD8F-4D80-9C0D-F7E2FB879315}"/>
    <dgm:cxn modelId="{753652CF-66A3-4C07-BD6D-2EC0CBC32E51}" type="presOf" srcId="{5D1E33F5-F805-4DE4-91A5-D87F19158E78}" destId="{AEF773E2-A0A5-4A56-9813-62E03C5A6032}" srcOrd="0" destOrd="0" presId="urn:microsoft.com/office/officeart/2008/layout/LinedList"/>
    <dgm:cxn modelId="{4B46A6DF-7B65-4468-A334-01D8588A7FDE}" type="presOf" srcId="{F189C883-F39F-493A-ADC6-1690BC29A0B9}" destId="{B0C6B3ED-7E0D-4F1F-8053-97533284DCB5}" srcOrd="0" destOrd="0" presId="urn:microsoft.com/office/officeart/2008/layout/LinedList"/>
    <dgm:cxn modelId="{2111D9FE-ACE8-4713-BE2C-39E13B7CEC0A}" type="presOf" srcId="{7A5DA767-92E8-431D-8DA4-58651DEF6CC9}" destId="{444A58B1-6D7B-4DA5-88AF-E9F2A79048CC}" srcOrd="0" destOrd="0" presId="urn:microsoft.com/office/officeart/2008/layout/LinedList"/>
    <dgm:cxn modelId="{96568276-1C2C-414A-A95C-95B0494F87C9}" type="presParOf" srcId="{AEF773E2-A0A5-4A56-9813-62E03C5A6032}" destId="{5F45C358-892A-42AC-AFE9-1FB13AE60F16}" srcOrd="0" destOrd="0" presId="urn:microsoft.com/office/officeart/2008/layout/LinedList"/>
    <dgm:cxn modelId="{B4CB7EB7-B840-4280-920B-AFBF8D234C8B}" type="presParOf" srcId="{AEF773E2-A0A5-4A56-9813-62E03C5A6032}" destId="{6906A8E3-5AE2-4979-A13E-0EE520BB1E9D}" srcOrd="1" destOrd="0" presId="urn:microsoft.com/office/officeart/2008/layout/LinedList"/>
    <dgm:cxn modelId="{F118051D-41C3-412A-A209-6E1BC7EC7FFC}" type="presParOf" srcId="{6906A8E3-5AE2-4979-A13E-0EE520BB1E9D}" destId="{9C479750-EA3F-4EC4-8DA4-FD693AFB01B5}" srcOrd="0" destOrd="0" presId="urn:microsoft.com/office/officeart/2008/layout/LinedList"/>
    <dgm:cxn modelId="{454CC230-6E84-49A7-8F46-4467FDBF6B16}" type="presParOf" srcId="{6906A8E3-5AE2-4979-A13E-0EE520BB1E9D}" destId="{064CBFA5-A63B-4223-8747-01CF1B9CDD38}" srcOrd="1" destOrd="0" presId="urn:microsoft.com/office/officeart/2008/layout/LinedList"/>
    <dgm:cxn modelId="{271364FB-F917-4052-89E9-592DF04C0B57}" type="presParOf" srcId="{AEF773E2-A0A5-4A56-9813-62E03C5A6032}" destId="{E8782D2A-5386-43E2-A3DB-990281BA5EBB}" srcOrd="2" destOrd="0" presId="urn:microsoft.com/office/officeart/2008/layout/LinedList"/>
    <dgm:cxn modelId="{68BD72A7-1002-4650-BC43-561741A14379}" type="presParOf" srcId="{AEF773E2-A0A5-4A56-9813-62E03C5A6032}" destId="{04C6D721-B30E-452D-BE7F-319798231E78}" srcOrd="3" destOrd="0" presId="urn:microsoft.com/office/officeart/2008/layout/LinedList"/>
    <dgm:cxn modelId="{5C975387-8814-4A6B-9349-2292D444BB0F}" type="presParOf" srcId="{04C6D721-B30E-452D-BE7F-319798231E78}" destId="{444A58B1-6D7B-4DA5-88AF-E9F2A79048CC}" srcOrd="0" destOrd="0" presId="urn:microsoft.com/office/officeart/2008/layout/LinedList"/>
    <dgm:cxn modelId="{70D7DCC1-C4B3-4572-A85A-D2473AFB689F}" type="presParOf" srcId="{04C6D721-B30E-452D-BE7F-319798231E78}" destId="{173B7559-1FD8-4656-BA3A-3D83BAF6CF6B}" srcOrd="1" destOrd="0" presId="urn:microsoft.com/office/officeart/2008/layout/LinedList"/>
    <dgm:cxn modelId="{17B6E7D9-F07C-41FA-A2A6-BA173A87A1FA}" type="presParOf" srcId="{AEF773E2-A0A5-4A56-9813-62E03C5A6032}" destId="{9D5CA745-373A-46D9-83EB-28557A325871}" srcOrd="4" destOrd="0" presId="urn:microsoft.com/office/officeart/2008/layout/LinedList"/>
    <dgm:cxn modelId="{1AC846C4-A47F-41F1-BC7F-7328674E489A}" type="presParOf" srcId="{AEF773E2-A0A5-4A56-9813-62E03C5A6032}" destId="{883F9727-01B1-47C8-ADC4-AA1D9C7A88BA}" srcOrd="5" destOrd="0" presId="urn:microsoft.com/office/officeart/2008/layout/LinedList"/>
    <dgm:cxn modelId="{F3FEED88-5275-4C38-B291-E757EA0D4F12}" type="presParOf" srcId="{883F9727-01B1-47C8-ADC4-AA1D9C7A88BA}" destId="{7E651038-387B-4AA9-958D-B4DC803AB8F4}" srcOrd="0" destOrd="0" presId="urn:microsoft.com/office/officeart/2008/layout/LinedList"/>
    <dgm:cxn modelId="{27466EEA-A423-4655-B31E-982F6662FEA5}" type="presParOf" srcId="{883F9727-01B1-47C8-ADC4-AA1D9C7A88BA}" destId="{6C787984-9A21-405F-96A4-8B4590E05D0F}" srcOrd="1" destOrd="0" presId="urn:microsoft.com/office/officeart/2008/layout/LinedList"/>
    <dgm:cxn modelId="{E9BFE8BD-E573-40C7-B616-96A707BE99E8}" type="presParOf" srcId="{AEF773E2-A0A5-4A56-9813-62E03C5A6032}" destId="{E6365117-6CBA-4ED0-AF7D-D500843FDFCD}" srcOrd="6" destOrd="0" presId="urn:microsoft.com/office/officeart/2008/layout/LinedList"/>
    <dgm:cxn modelId="{E17922BF-7C96-4505-90F8-BE46D9564267}" type="presParOf" srcId="{AEF773E2-A0A5-4A56-9813-62E03C5A6032}" destId="{5D672ACF-6877-40E6-92AB-0EC684FC4D43}" srcOrd="7" destOrd="0" presId="urn:microsoft.com/office/officeart/2008/layout/LinedList"/>
    <dgm:cxn modelId="{A072F105-F2C8-4956-B131-447CAD73F3F1}" type="presParOf" srcId="{5D672ACF-6877-40E6-92AB-0EC684FC4D43}" destId="{F52563D6-D173-4D8A-8779-9CCB47813872}" srcOrd="0" destOrd="0" presId="urn:microsoft.com/office/officeart/2008/layout/LinedList"/>
    <dgm:cxn modelId="{472A3FAE-0CAC-4593-81A4-658FDDD8616F}" type="presParOf" srcId="{5D672ACF-6877-40E6-92AB-0EC684FC4D43}" destId="{DC01C0F1-1457-45D3-AD4C-116B63B146B2}" srcOrd="1" destOrd="0" presId="urn:microsoft.com/office/officeart/2008/layout/LinedList"/>
    <dgm:cxn modelId="{92DAC610-6095-41E5-99AE-50AF37FA81E5}" type="presParOf" srcId="{AEF773E2-A0A5-4A56-9813-62E03C5A6032}" destId="{D10F8DB6-D9D8-43C3-B59C-E4A460644AAF}" srcOrd="8" destOrd="0" presId="urn:microsoft.com/office/officeart/2008/layout/LinedList"/>
    <dgm:cxn modelId="{1F608AF8-8E4A-45B6-8D46-4B103D345895}" type="presParOf" srcId="{AEF773E2-A0A5-4A56-9813-62E03C5A6032}" destId="{EA0E74A9-4D9A-4BBE-AA37-BFC8F061E935}" srcOrd="9" destOrd="0" presId="urn:microsoft.com/office/officeart/2008/layout/LinedList"/>
    <dgm:cxn modelId="{C3DBB8F5-5A9E-454A-8FCA-21BFAFB00746}" type="presParOf" srcId="{EA0E74A9-4D9A-4BBE-AA37-BFC8F061E935}" destId="{AC089149-BF9C-4634-923E-CDB116BFFB8F}" srcOrd="0" destOrd="0" presId="urn:microsoft.com/office/officeart/2008/layout/LinedList"/>
    <dgm:cxn modelId="{E2A4B641-1783-44F4-B12C-416FB1251A0E}" type="presParOf" srcId="{EA0E74A9-4D9A-4BBE-AA37-BFC8F061E935}" destId="{EF99AF2E-2E3B-48D6-BE51-D023CBF40A14}" srcOrd="1" destOrd="0" presId="urn:microsoft.com/office/officeart/2008/layout/LinedList"/>
    <dgm:cxn modelId="{3DC40573-8AAB-4A1E-BE9F-2110A11BF2C0}" type="presParOf" srcId="{AEF773E2-A0A5-4A56-9813-62E03C5A6032}" destId="{C241CA99-BEFE-4EB4-A5A8-C2F5BD642F77}" srcOrd="10" destOrd="0" presId="urn:microsoft.com/office/officeart/2008/layout/LinedList"/>
    <dgm:cxn modelId="{8C50D154-C60A-4068-BF3C-371FE91FC8D2}" type="presParOf" srcId="{AEF773E2-A0A5-4A56-9813-62E03C5A6032}" destId="{F25EE0C3-C7B2-45CE-BE60-290460A7D124}" srcOrd="11" destOrd="0" presId="urn:microsoft.com/office/officeart/2008/layout/LinedList"/>
    <dgm:cxn modelId="{4D46B982-E4E2-4DDB-96FB-F25F1A352B32}" type="presParOf" srcId="{F25EE0C3-C7B2-45CE-BE60-290460A7D124}" destId="{7472061E-55A9-4501-A03B-8883A7E5A9DD}" srcOrd="0" destOrd="0" presId="urn:microsoft.com/office/officeart/2008/layout/LinedList"/>
    <dgm:cxn modelId="{2DAFD5EF-04B8-4D1C-8B82-F7FD3F23309E}" type="presParOf" srcId="{F25EE0C3-C7B2-45CE-BE60-290460A7D124}" destId="{DCD50AB5-D152-477A-95EC-0F1CF159ED13}" srcOrd="1" destOrd="0" presId="urn:microsoft.com/office/officeart/2008/layout/LinedList"/>
    <dgm:cxn modelId="{4DF5D5F2-641D-49B4-8402-B3B0EAC7931D}" type="presParOf" srcId="{AEF773E2-A0A5-4A56-9813-62E03C5A6032}" destId="{75412D9F-8A7E-4035-B59E-DD289B9B6B51}" srcOrd="12" destOrd="0" presId="urn:microsoft.com/office/officeart/2008/layout/LinedList"/>
    <dgm:cxn modelId="{B130E391-AFCD-4106-926C-99737D34E01C}" type="presParOf" srcId="{AEF773E2-A0A5-4A56-9813-62E03C5A6032}" destId="{AE9A3549-05E9-4482-BA1C-5B4DC7C71B52}" srcOrd="13" destOrd="0" presId="urn:microsoft.com/office/officeart/2008/layout/LinedList"/>
    <dgm:cxn modelId="{70EFE1C3-2DE1-468F-A9BB-A6F38CCF1A35}" type="presParOf" srcId="{AE9A3549-05E9-4482-BA1C-5B4DC7C71B52}" destId="{36587129-0205-431F-807F-21A8AB28F1B2}" srcOrd="0" destOrd="0" presId="urn:microsoft.com/office/officeart/2008/layout/LinedList"/>
    <dgm:cxn modelId="{DBAB2420-E188-4302-B026-F394683A718B}" type="presParOf" srcId="{AE9A3549-05E9-4482-BA1C-5B4DC7C71B52}" destId="{EF96105A-4033-467B-AFE9-D39CFB615BB5}" srcOrd="1" destOrd="0" presId="urn:microsoft.com/office/officeart/2008/layout/LinedList"/>
    <dgm:cxn modelId="{A6F32001-32FE-472F-A3CF-5778B9E0FD38}" type="presParOf" srcId="{AEF773E2-A0A5-4A56-9813-62E03C5A6032}" destId="{B02C8878-7F4D-424A-986C-B80AFCA9F37F}" srcOrd="14" destOrd="0" presId="urn:microsoft.com/office/officeart/2008/layout/LinedList"/>
    <dgm:cxn modelId="{86E724F3-9155-439E-87B4-0D3FABD1FFF8}" type="presParOf" srcId="{AEF773E2-A0A5-4A56-9813-62E03C5A6032}" destId="{5592DDE8-8450-4851-9CF4-AE227AC93D20}" srcOrd="15" destOrd="0" presId="urn:microsoft.com/office/officeart/2008/layout/LinedList"/>
    <dgm:cxn modelId="{51A2DD6A-23C7-4849-A454-2250B86CC42F}" type="presParOf" srcId="{5592DDE8-8450-4851-9CF4-AE227AC93D20}" destId="{B977A4E8-59ED-4359-951D-1D52C080C4D2}" srcOrd="0" destOrd="0" presId="urn:microsoft.com/office/officeart/2008/layout/LinedList"/>
    <dgm:cxn modelId="{53CD0A65-545C-4816-9162-29C4BF4DDA96}" type="presParOf" srcId="{5592DDE8-8450-4851-9CF4-AE227AC93D20}" destId="{CC3E8A67-6BB9-4110-8441-DC666F0183BD}" srcOrd="1" destOrd="0" presId="urn:microsoft.com/office/officeart/2008/layout/LinedList"/>
    <dgm:cxn modelId="{BA4ECB19-1328-41FA-9709-FFF5911BC092}" type="presParOf" srcId="{AEF773E2-A0A5-4A56-9813-62E03C5A6032}" destId="{4F725088-4FC8-48AC-94DE-10CA31F73E5D}" srcOrd="16" destOrd="0" presId="urn:microsoft.com/office/officeart/2008/layout/LinedList"/>
    <dgm:cxn modelId="{45D464EB-42DD-4438-BC05-F06A919BE294}" type="presParOf" srcId="{AEF773E2-A0A5-4A56-9813-62E03C5A6032}" destId="{F4E69191-760B-4B1D-9441-FE4147DDCED9}" srcOrd="17" destOrd="0" presId="urn:microsoft.com/office/officeart/2008/layout/LinedList"/>
    <dgm:cxn modelId="{F7125050-0177-47AF-9320-F3FC465127BE}" type="presParOf" srcId="{F4E69191-760B-4B1D-9441-FE4147DDCED9}" destId="{B0C6B3ED-7E0D-4F1F-8053-97533284DCB5}" srcOrd="0" destOrd="0" presId="urn:microsoft.com/office/officeart/2008/layout/LinedList"/>
    <dgm:cxn modelId="{FC8974D8-550D-4164-9A44-2CA40DFB0ABB}" type="presParOf" srcId="{F4E69191-760B-4B1D-9441-FE4147DDCED9}" destId="{E4603681-649F-4831-9204-CB5654707BB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042663-62E2-4FF5-A3CB-9FDDCB72778D}"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92AF2CF6-F4DD-4710-A59B-1F53F58FF2CC}">
      <dgm:prSet/>
      <dgm:spPr/>
      <dgm:t>
        <a:bodyPr/>
        <a:lstStyle/>
        <a:p>
          <a:r>
            <a:rPr lang="en-US" i="0" baseline="0"/>
            <a:t>Single amount for all children together</a:t>
          </a:r>
          <a:endParaRPr lang="en-US"/>
        </a:p>
      </dgm:t>
    </dgm:pt>
    <dgm:pt modelId="{A727ABDF-5BBB-44C7-A802-BFF8779916FF}" type="parTrans" cxnId="{04CDB860-FB4C-46ED-92D7-6E7D395F1AE3}">
      <dgm:prSet/>
      <dgm:spPr/>
      <dgm:t>
        <a:bodyPr/>
        <a:lstStyle/>
        <a:p>
          <a:endParaRPr lang="en-US"/>
        </a:p>
      </dgm:t>
    </dgm:pt>
    <dgm:pt modelId="{8D8B24BA-CA05-44F0-9423-337CD4A27991}" type="sibTrans" cxnId="{04CDB860-FB4C-46ED-92D7-6E7D395F1AE3}">
      <dgm:prSet/>
      <dgm:spPr/>
      <dgm:t>
        <a:bodyPr/>
        <a:lstStyle/>
        <a:p>
          <a:endParaRPr lang="en-US"/>
        </a:p>
      </dgm:t>
    </dgm:pt>
    <dgm:pt modelId="{660BAD63-1745-4593-BDB6-AAECB254BBBA}">
      <dgm:prSet/>
      <dgm:spPr/>
      <dgm:t>
        <a:bodyPr/>
        <a:lstStyle/>
        <a:p>
          <a:r>
            <a:rPr lang="en-US" i="0" baseline="0"/>
            <a:t>The total support amount is not broken down per child.</a:t>
          </a:r>
          <a:endParaRPr lang="en-US"/>
        </a:p>
      </dgm:t>
    </dgm:pt>
    <dgm:pt modelId="{E5196C9D-C7CD-48C6-B902-D47BD91B9095}" type="parTrans" cxnId="{610E1F5B-4C46-46A8-9484-EEF889570F60}">
      <dgm:prSet/>
      <dgm:spPr/>
      <dgm:t>
        <a:bodyPr/>
        <a:lstStyle/>
        <a:p>
          <a:endParaRPr lang="en-US"/>
        </a:p>
      </dgm:t>
    </dgm:pt>
    <dgm:pt modelId="{10F8A3AD-6BD2-469C-B81D-CD448BD51AE5}" type="sibTrans" cxnId="{610E1F5B-4C46-46A8-9484-EEF889570F60}">
      <dgm:prSet/>
      <dgm:spPr/>
      <dgm:t>
        <a:bodyPr/>
        <a:lstStyle/>
        <a:p>
          <a:endParaRPr lang="en-US"/>
        </a:p>
      </dgm:t>
    </dgm:pt>
    <dgm:pt modelId="{BD010F2A-8282-4DB2-B424-86D1058A6CA3}">
      <dgm:prSet/>
      <dgm:spPr/>
      <dgm:t>
        <a:bodyPr/>
        <a:lstStyle/>
        <a:p>
          <a:r>
            <a:rPr lang="en-US" i="0" baseline="0"/>
            <a:t>One lump sum amount covers all of the children combined.</a:t>
          </a:r>
          <a:endParaRPr lang="en-US"/>
        </a:p>
      </dgm:t>
    </dgm:pt>
    <dgm:pt modelId="{5D2ED1E0-C69B-46CC-ADC9-FE1715D95107}" type="parTrans" cxnId="{009FBC25-59FD-4F44-9DD2-8738F08CAD54}">
      <dgm:prSet/>
      <dgm:spPr/>
      <dgm:t>
        <a:bodyPr/>
        <a:lstStyle/>
        <a:p>
          <a:endParaRPr lang="en-US"/>
        </a:p>
      </dgm:t>
    </dgm:pt>
    <dgm:pt modelId="{312995E7-668B-4DF8-9F45-AAA944239059}" type="sibTrans" cxnId="{009FBC25-59FD-4F44-9DD2-8738F08CAD54}">
      <dgm:prSet/>
      <dgm:spPr/>
      <dgm:t>
        <a:bodyPr/>
        <a:lstStyle/>
        <a:p>
          <a:endParaRPr lang="en-US"/>
        </a:p>
      </dgm:t>
    </dgm:pt>
    <dgm:pt modelId="{DDED3100-5A7B-4525-8301-331C6A812DBC}">
      <dgm:prSet/>
      <dgm:spPr/>
      <dgm:t>
        <a:bodyPr/>
        <a:lstStyle/>
        <a:p>
          <a:r>
            <a:rPr lang="en-US" i="0" baseline="0"/>
            <a:t>If one child emancipates (ages out or otherwise stops qualifying), the total amount remains unchanged until modified by court order or agreement.</a:t>
          </a:r>
          <a:endParaRPr lang="en-US"/>
        </a:p>
      </dgm:t>
    </dgm:pt>
    <dgm:pt modelId="{74726842-EF89-41ED-A13E-230998A9E160}" type="parTrans" cxnId="{A0BDF3DB-526D-496A-87CF-B7B93FA2993F}">
      <dgm:prSet/>
      <dgm:spPr/>
      <dgm:t>
        <a:bodyPr/>
        <a:lstStyle/>
        <a:p>
          <a:endParaRPr lang="en-US"/>
        </a:p>
      </dgm:t>
    </dgm:pt>
    <dgm:pt modelId="{39DD07B4-A91B-4FFB-83FF-998E2651C2D0}" type="sibTrans" cxnId="{A0BDF3DB-526D-496A-87CF-B7B93FA2993F}">
      <dgm:prSet/>
      <dgm:spPr/>
      <dgm:t>
        <a:bodyPr/>
        <a:lstStyle/>
        <a:p>
          <a:endParaRPr lang="en-US"/>
        </a:p>
      </dgm:t>
    </dgm:pt>
    <dgm:pt modelId="{2DF9A212-8346-404B-927A-A32DE938A76F}">
      <dgm:prSet/>
      <dgm:spPr/>
      <dgm:t>
        <a:bodyPr/>
        <a:lstStyle/>
        <a:p>
          <a:r>
            <a:rPr lang="en-US" i="0" baseline="0" dirty="0"/>
            <a:t>If no Separate modification or recalculation is requested, the child support remains the same, possibly creating a windfall for the custodial parent.</a:t>
          </a:r>
          <a:endParaRPr lang="en-US" dirty="0"/>
        </a:p>
      </dgm:t>
    </dgm:pt>
    <dgm:pt modelId="{95AD8E1F-2310-4465-B8D4-501C71068813}" type="parTrans" cxnId="{157DE3ED-5B60-41C7-9305-BDB27F309FD7}">
      <dgm:prSet/>
      <dgm:spPr/>
      <dgm:t>
        <a:bodyPr/>
        <a:lstStyle/>
        <a:p>
          <a:endParaRPr lang="en-US"/>
        </a:p>
      </dgm:t>
    </dgm:pt>
    <dgm:pt modelId="{BBE52DD0-7FFC-448F-A61B-984E5A0F601F}" type="sibTrans" cxnId="{157DE3ED-5B60-41C7-9305-BDB27F309FD7}">
      <dgm:prSet/>
      <dgm:spPr/>
      <dgm:t>
        <a:bodyPr/>
        <a:lstStyle/>
        <a:p>
          <a:endParaRPr lang="en-US"/>
        </a:p>
      </dgm:t>
    </dgm:pt>
    <dgm:pt modelId="{23CC95A8-64DC-4C96-BF6A-5D3CC31AA025}">
      <dgm:prSet/>
      <dgm:spPr/>
      <dgm:t>
        <a:bodyPr/>
        <a:lstStyle/>
        <a:p>
          <a:r>
            <a:rPr lang="en-US" i="0" baseline="0"/>
            <a:t>Example:</a:t>
          </a:r>
          <a:endParaRPr lang="en-US"/>
        </a:p>
      </dgm:t>
    </dgm:pt>
    <dgm:pt modelId="{54FE1550-7ED5-4955-B13C-793D722A67A4}" type="parTrans" cxnId="{8DC08EE0-216A-4E18-B3C5-86578A370274}">
      <dgm:prSet/>
      <dgm:spPr/>
      <dgm:t>
        <a:bodyPr/>
        <a:lstStyle/>
        <a:p>
          <a:endParaRPr lang="en-US"/>
        </a:p>
      </dgm:t>
    </dgm:pt>
    <dgm:pt modelId="{C70F5E34-5A54-4D5E-B05C-B23E8FB07BE9}" type="sibTrans" cxnId="{8DC08EE0-216A-4E18-B3C5-86578A370274}">
      <dgm:prSet/>
      <dgm:spPr/>
      <dgm:t>
        <a:bodyPr/>
        <a:lstStyle/>
        <a:p>
          <a:endParaRPr lang="en-US"/>
        </a:p>
      </dgm:t>
    </dgm:pt>
    <dgm:pt modelId="{4FD82422-5766-42FA-AB8E-E2467AC0127E}">
      <dgm:prSet/>
      <dgm:spPr/>
      <dgm:t>
        <a:bodyPr/>
        <a:lstStyle/>
        <a:p>
          <a:r>
            <a:rPr lang="en-US" i="0" baseline="0"/>
            <a:t>3 children → $1,500 total → stays $1,500 unless modified, even if one child emancipates.</a:t>
          </a:r>
          <a:endParaRPr lang="en-US"/>
        </a:p>
      </dgm:t>
    </dgm:pt>
    <dgm:pt modelId="{97C0C80C-2FAD-4E4A-8949-10379988F5E6}" type="parTrans" cxnId="{CA940C33-9E03-4B96-BFAB-EA0FB91010BC}">
      <dgm:prSet/>
      <dgm:spPr/>
      <dgm:t>
        <a:bodyPr/>
        <a:lstStyle/>
        <a:p>
          <a:endParaRPr lang="en-US"/>
        </a:p>
      </dgm:t>
    </dgm:pt>
    <dgm:pt modelId="{2E0B2D27-64D7-418A-98F5-C1C4AD51797C}" type="sibTrans" cxnId="{CA940C33-9E03-4B96-BFAB-EA0FB91010BC}">
      <dgm:prSet/>
      <dgm:spPr/>
      <dgm:t>
        <a:bodyPr/>
        <a:lstStyle/>
        <a:p>
          <a:endParaRPr lang="en-US"/>
        </a:p>
      </dgm:t>
    </dgm:pt>
    <dgm:pt modelId="{F61F6C56-4DB8-4023-93FF-2DDF0C3EE2AA}">
      <dgm:prSet/>
      <dgm:spPr/>
      <dgm:t>
        <a:bodyPr/>
        <a:lstStyle/>
        <a:p>
          <a:r>
            <a:rPr lang="en-US"/>
            <a:t>Burden is on the noncustodial parent to seek a change in support.</a:t>
          </a:r>
        </a:p>
      </dgm:t>
    </dgm:pt>
    <dgm:pt modelId="{D9FF13E8-A34D-4F7C-8339-40A32A80E3D6}" type="parTrans" cxnId="{E1A25339-5E85-4364-ADD1-C5E773572FFA}">
      <dgm:prSet/>
      <dgm:spPr/>
      <dgm:t>
        <a:bodyPr/>
        <a:lstStyle/>
        <a:p>
          <a:endParaRPr lang="en-US"/>
        </a:p>
      </dgm:t>
    </dgm:pt>
    <dgm:pt modelId="{E5D3D1EF-C311-4781-A6F6-3B05B0DA9CD4}" type="sibTrans" cxnId="{E1A25339-5E85-4364-ADD1-C5E773572FFA}">
      <dgm:prSet/>
      <dgm:spPr/>
      <dgm:t>
        <a:bodyPr/>
        <a:lstStyle/>
        <a:p>
          <a:endParaRPr lang="en-US"/>
        </a:p>
      </dgm:t>
    </dgm:pt>
    <dgm:pt modelId="{4D7622EE-7156-4E0C-B8B2-571F29692D4C}" type="pres">
      <dgm:prSet presAssocID="{C1042663-62E2-4FF5-A3CB-9FDDCB72778D}" presName="diagram" presStyleCnt="0">
        <dgm:presLayoutVars>
          <dgm:dir/>
          <dgm:resizeHandles val="exact"/>
        </dgm:presLayoutVars>
      </dgm:prSet>
      <dgm:spPr/>
    </dgm:pt>
    <dgm:pt modelId="{B088E628-1A4B-4066-B2CA-FD7D91284321}" type="pres">
      <dgm:prSet presAssocID="{92AF2CF6-F4DD-4710-A59B-1F53F58FF2CC}" presName="node" presStyleLbl="node1" presStyleIdx="0" presStyleCnt="8">
        <dgm:presLayoutVars>
          <dgm:bulletEnabled val="1"/>
        </dgm:presLayoutVars>
      </dgm:prSet>
      <dgm:spPr/>
    </dgm:pt>
    <dgm:pt modelId="{87C87FA0-D02A-4909-915E-4FEF7F429FF5}" type="pres">
      <dgm:prSet presAssocID="{8D8B24BA-CA05-44F0-9423-337CD4A27991}" presName="sibTrans" presStyleCnt="0"/>
      <dgm:spPr/>
    </dgm:pt>
    <dgm:pt modelId="{CC6901F2-4679-4F21-BBDD-40ADC1BC6834}" type="pres">
      <dgm:prSet presAssocID="{660BAD63-1745-4593-BDB6-AAECB254BBBA}" presName="node" presStyleLbl="node1" presStyleIdx="1" presStyleCnt="8">
        <dgm:presLayoutVars>
          <dgm:bulletEnabled val="1"/>
        </dgm:presLayoutVars>
      </dgm:prSet>
      <dgm:spPr/>
    </dgm:pt>
    <dgm:pt modelId="{94C90CA6-9A7B-48F1-A1BD-26A4980DC0AC}" type="pres">
      <dgm:prSet presAssocID="{10F8A3AD-6BD2-469C-B81D-CD448BD51AE5}" presName="sibTrans" presStyleCnt="0"/>
      <dgm:spPr/>
    </dgm:pt>
    <dgm:pt modelId="{1D11089F-5F72-4420-84BC-DCFA7ED6D6DC}" type="pres">
      <dgm:prSet presAssocID="{BD010F2A-8282-4DB2-B424-86D1058A6CA3}" presName="node" presStyleLbl="node1" presStyleIdx="2" presStyleCnt="8">
        <dgm:presLayoutVars>
          <dgm:bulletEnabled val="1"/>
        </dgm:presLayoutVars>
      </dgm:prSet>
      <dgm:spPr/>
    </dgm:pt>
    <dgm:pt modelId="{9E30E642-DB8B-4E07-92E4-F469B86D34D7}" type="pres">
      <dgm:prSet presAssocID="{312995E7-668B-4DF8-9F45-AAA944239059}" presName="sibTrans" presStyleCnt="0"/>
      <dgm:spPr/>
    </dgm:pt>
    <dgm:pt modelId="{2E60AF6D-8326-4359-99FC-67D46AD66CF8}" type="pres">
      <dgm:prSet presAssocID="{DDED3100-5A7B-4525-8301-331C6A812DBC}" presName="node" presStyleLbl="node1" presStyleIdx="3" presStyleCnt="8">
        <dgm:presLayoutVars>
          <dgm:bulletEnabled val="1"/>
        </dgm:presLayoutVars>
      </dgm:prSet>
      <dgm:spPr/>
    </dgm:pt>
    <dgm:pt modelId="{DAAE208D-9609-4862-9784-6AB3BA674E70}" type="pres">
      <dgm:prSet presAssocID="{39DD07B4-A91B-4FFB-83FF-998E2651C2D0}" presName="sibTrans" presStyleCnt="0"/>
      <dgm:spPr/>
    </dgm:pt>
    <dgm:pt modelId="{24DEA727-7705-4814-AC1D-08186A51B6EB}" type="pres">
      <dgm:prSet presAssocID="{2DF9A212-8346-404B-927A-A32DE938A76F}" presName="node" presStyleLbl="node1" presStyleIdx="4" presStyleCnt="8">
        <dgm:presLayoutVars>
          <dgm:bulletEnabled val="1"/>
        </dgm:presLayoutVars>
      </dgm:prSet>
      <dgm:spPr/>
    </dgm:pt>
    <dgm:pt modelId="{71057D18-99F3-46CD-8ABF-9D4E140376D4}" type="pres">
      <dgm:prSet presAssocID="{BBE52DD0-7FFC-448F-A61B-984E5A0F601F}" presName="sibTrans" presStyleCnt="0"/>
      <dgm:spPr/>
    </dgm:pt>
    <dgm:pt modelId="{48593E6A-DC8B-4093-8E1F-A4AE188E6E92}" type="pres">
      <dgm:prSet presAssocID="{23CC95A8-64DC-4C96-BF6A-5D3CC31AA025}" presName="node" presStyleLbl="node1" presStyleIdx="5" presStyleCnt="8">
        <dgm:presLayoutVars>
          <dgm:bulletEnabled val="1"/>
        </dgm:presLayoutVars>
      </dgm:prSet>
      <dgm:spPr/>
    </dgm:pt>
    <dgm:pt modelId="{6D637405-6E39-483C-8DFE-8BCDE8A665A0}" type="pres">
      <dgm:prSet presAssocID="{C70F5E34-5A54-4D5E-B05C-B23E8FB07BE9}" presName="sibTrans" presStyleCnt="0"/>
      <dgm:spPr/>
    </dgm:pt>
    <dgm:pt modelId="{9EC1C31F-C115-4F3B-9C2B-AFF9D1C7A58E}" type="pres">
      <dgm:prSet presAssocID="{4FD82422-5766-42FA-AB8E-E2467AC0127E}" presName="node" presStyleLbl="node1" presStyleIdx="6" presStyleCnt="8">
        <dgm:presLayoutVars>
          <dgm:bulletEnabled val="1"/>
        </dgm:presLayoutVars>
      </dgm:prSet>
      <dgm:spPr/>
    </dgm:pt>
    <dgm:pt modelId="{3BC20C16-340D-481E-B824-F27D1268068E}" type="pres">
      <dgm:prSet presAssocID="{2E0B2D27-64D7-418A-98F5-C1C4AD51797C}" presName="sibTrans" presStyleCnt="0"/>
      <dgm:spPr/>
    </dgm:pt>
    <dgm:pt modelId="{AC4A4DDB-629E-4EAA-8FA8-0FEEAC55BFC5}" type="pres">
      <dgm:prSet presAssocID="{F61F6C56-4DB8-4023-93FF-2DDF0C3EE2AA}" presName="node" presStyleLbl="node1" presStyleIdx="7" presStyleCnt="8">
        <dgm:presLayoutVars>
          <dgm:bulletEnabled val="1"/>
        </dgm:presLayoutVars>
      </dgm:prSet>
      <dgm:spPr/>
    </dgm:pt>
  </dgm:ptLst>
  <dgm:cxnLst>
    <dgm:cxn modelId="{22189C10-447A-4CFC-8ED3-EEE08A27F0DF}" type="presOf" srcId="{2DF9A212-8346-404B-927A-A32DE938A76F}" destId="{24DEA727-7705-4814-AC1D-08186A51B6EB}" srcOrd="0" destOrd="0" presId="urn:microsoft.com/office/officeart/2005/8/layout/default"/>
    <dgm:cxn modelId="{5433C811-FA97-4EA7-9B32-BD4843825F8D}" type="presOf" srcId="{BD010F2A-8282-4DB2-B424-86D1058A6CA3}" destId="{1D11089F-5F72-4420-84BC-DCFA7ED6D6DC}" srcOrd="0" destOrd="0" presId="urn:microsoft.com/office/officeart/2005/8/layout/default"/>
    <dgm:cxn modelId="{009FBC25-59FD-4F44-9DD2-8738F08CAD54}" srcId="{C1042663-62E2-4FF5-A3CB-9FDDCB72778D}" destId="{BD010F2A-8282-4DB2-B424-86D1058A6CA3}" srcOrd="2" destOrd="0" parTransId="{5D2ED1E0-C69B-46CC-ADC9-FE1715D95107}" sibTransId="{312995E7-668B-4DF8-9F45-AAA944239059}"/>
    <dgm:cxn modelId="{CA940C33-9E03-4B96-BFAB-EA0FB91010BC}" srcId="{C1042663-62E2-4FF5-A3CB-9FDDCB72778D}" destId="{4FD82422-5766-42FA-AB8E-E2467AC0127E}" srcOrd="6" destOrd="0" parTransId="{97C0C80C-2FAD-4E4A-8949-10379988F5E6}" sibTransId="{2E0B2D27-64D7-418A-98F5-C1C4AD51797C}"/>
    <dgm:cxn modelId="{E1A25339-5E85-4364-ADD1-C5E773572FFA}" srcId="{C1042663-62E2-4FF5-A3CB-9FDDCB72778D}" destId="{F61F6C56-4DB8-4023-93FF-2DDF0C3EE2AA}" srcOrd="7" destOrd="0" parTransId="{D9FF13E8-A34D-4F7C-8339-40A32A80E3D6}" sibTransId="{E5D3D1EF-C311-4781-A6F6-3B05B0DA9CD4}"/>
    <dgm:cxn modelId="{610E1F5B-4C46-46A8-9484-EEF889570F60}" srcId="{C1042663-62E2-4FF5-A3CB-9FDDCB72778D}" destId="{660BAD63-1745-4593-BDB6-AAECB254BBBA}" srcOrd="1" destOrd="0" parTransId="{E5196C9D-C7CD-48C6-B902-D47BD91B9095}" sibTransId="{10F8A3AD-6BD2-469C-B81D-CD448BD51AE5}"/>
    <dgm:cxn modelId="{04CDB860-FB4C-46ED-92D7-6E7D395F1AE3}" srcId="{C1042663-62E2-4FF5-A3CB-9FDDCB72778D}" destId="{92AF2CF6-F4DD-4710-A59B-1F53F58FF2CC}" srcOrd="0" destOrd="0" parTransId="{A727ABDF-5BBB-44C7-A802-BFF8779916FF}" sibTransId="{8D8B24BA-CA05-44F0-9423-337CD4A27991}"/>
    <dgm:cxn modelId="{6B1C1479-DF75-4C31-88A0-9301C4976A3D}" type="presOf" srcId="{DDED3100-5A7B-4525-8301-331C6A812DBC}" destId="{2E60AF6D-8326-4359-99FC-67D46AD66CF8}" srcOrd="0" destOrd="0" presId="urn:microsoft.com/office/officeart/2005/8/layout/default"/>
    <dgm:cxn modelId="{1063E59E-4F51-4D15-A421-48CE0C6CFCCB}" type="presOf" srcId="{92AF2CF6-F4DD-4710-A59B-1F53F58FF2CC}" destId="{B088E628-1A4B-4066-B2CA-FD7D91284321}" srcOrd="0" destOrd="0" presId="urn:microsoft.com/office/officeart/2005/8/layout/default"/>
    <dgm:cxn modelId="{6AF9DA9F-3765-4257-8B62-4E00C8BE35FC}" type="presOf" srcId="{23CC95A8-64DC-4C96-BF6A-5D3CC31AA025}" destId="{48593E6A-DC8B-4093-8E1F-A4AE188E6E92}" srcOrd="0" destOrd="0" presId="urn:microsoft.com/office/officeart/2005/8/layout/default"/>
    <dgm:cxn modelId="{517B0EC6-A95D-415E-91FC-05FFB034CECB}" type="presOf" srcId="{C1042663-62E2-4FF5-A3CB-9FDDCB72778D}" destId="{4D7622EE-7156-4E0C-B8B2-571F29692D4C}" srcOrd="0" destOrd="0" presId="urn:microsoft.com/office/officeart/2005/8/layout/default"/>
    <dgm:cxn modelId="{A4C986C9-5CB8-4D86-A23D-6E91C3F1F141}" type="presOf" srcId="{F61F6C56-4DB8-4023-93FF-2DDF0C3EE2AA}" destId="{AC4A4DDB-629E-4EAA-8FA8-0FEEAC55BFC5}" srcOrd="0" destOrd="0" presId="urn:microsoft.com/office/officeart/2005/8/layout/default"/>
    <dgm:cxn modelId="{A0BDF3DB-526D-496A-87CF-B7B93FA2993F}" srcId="{C1042663-62E2-4FF5-A3CB-9FDDCB72778D}" destId="{DDED3100-5A7B-4525-8301-331C6A812DBC}" srcOrd="3" destOrd="0" parTransId="{74726842-EF89-41ED-A13E-230998A9E160}" sibTransId="{39DD07B4-A91B-4FFB-83FF-998E2651C2D0}"/>
    <dgm:cxn modelId="{8DC08EE0-216A-4E18-B3C5-86578A370274}" srcId="{C1042663-62E2-4FF5-A3CB-9FDDCB72778D}" destId="{23CC95A8-64DC-4C96-BF6A-5D3CC31AA025}" srcOrd="5" destOrd="0" parTransId="{54FE1550-7ED5-4955-B13C-793D722A67A4}" sibTransId="{C70F5E34-5A54-4D5E-B05C-B23E8FB07BE9}"/>
    <dgm:cxn modelId="{620D99EA-F5C9-46AD-8117-D04A9AB5215C}" type="presOf" srcId="{4FD82422-5766-42FA-AB8E-E2467AC0127E}" destId="{9EC1C31F-C115-4F3B-9C2B-AFF9D1C7A58E}" srcOrd="0" destOrd="0" presId="urn:microsoft.com/office/officeart/2005/8/layout/default"/>
    <dgm:cxn modelId="{157DE3ED-5B60-41C7-9305-BDB27F309FD7}" srcId="{C1042663-62E2-4FF5-A3CB-9FDDCB72778D}" destId="{2DF9A212-8346-404B-927A-A32DE938A76F}" srcOrd="4" destOrd="0" parTransId="{95AD8E1F-2310-4465-B8D4-501C71068813}" sibTransId="{BBE52DD0-7FFC-448F-A61B-984E5A0F601F}"/>
    <dgm:cxn modelId="{5840C4F9-4E56-48D5-A6E7-FA3BADCA0E76}" type="presOf" srcId="{660BAD63-1745-4593-BDB6-AAECB254BBBA}" destId="{CC6901F2-4679-4F21-BBDD-40ADC1BC6834}" srcOrd="0" destOrd="0" presId="urn:microsoft.com/office/officeart/2005/8/layout/default"/>
    <dgm:cxn modelId="{691D5E38-DE7C-4886-842D-193765F3A07F}" type="presParOf" srcId="{4D7622EE-7156-4E0C-B8B2-571F29692D4C}" destId="{B088E628-1A4B-4066-B2CA-FD7D91284321}" srcOrd="0" destOrd="0" presId="urn:microsoft.com/office/officeart/2005/8/layout/default"/>
    <dgm:cxn modelId="{76D91F44-E8DC-4358-996F-A3B490CDA16B}" type="presParOf" srcId="{4D7622EE-7156-4E0C-B8B2-571F29692D4C}" destId="{87C87FA0-D02A-4909-915E-4FEF7F429FF5}" srcOrd="1" destOrd="0" presId="urn:microsoft.com/office/officeart/2005/8/layout/default"/>
    <dgm:cxn modelId="{BBA5EEE6-2533-4007-B492-38AEDC2256B2}" type="presParOf" srcId="{4D7622EE-7156-4E0C-B8B2-571F29692D4C}" destId="{CC6901F2-4679-4F21-BBDD-40ADC1BC6834}" srcOrd="2" destOrd="0" presId="urn:microsoft.com/office/officeart/2005/8/layout/default"/>
    <dgm:cxn modelId="{B826537C-84EA-4971-B193-7F7A42B760BC}" type="presParOf" srcId="{4D7622EE-7156-4E0C-B8B2-571F29692D4C}" destId="{94C90CA6-9A7B-48F1-A1BD-26A4980DC0AC}" srcOrd="3" destOrd="0" presId="urn:microsoft.com/office/officeart/2005/8/layout/default"/>
    <dgm:cxn modelId="{343BC228-6E16-4718-A663-936B58841130}" type="presParOf" srcId="{4D7622EE-7156-4E0C-B8B2-571F29692D4C}" destId="{1D11089F-5F72-4420-84BC-DCFA7ED6D6DC}" srcOrd="4" destOrd="0" presId="urn:microsoft.com/office/officeart/2005/8/layout/default"/>
    <dgm:cxn modelId="{9709C5A3-8844-4809-A42F-CB1BB600E004}" type="presParOf" srcId="{4D7622EE-7156-4E0C-B8B2-571F29692D4C}" destId="{9E30E642-DB8B-4E07-92E4-F469B86D34D7}" srcOrd="5" destOrd="0" presId="urn:microsoft.com/office/officeart/2005/8/layout/default"/>
    <dgm:cxn modelId="{EC527588-3ADF-4B06-B4E8-94B5BE6DCEE6}" type="presParOf" srcId="{4D7622EE-7156-4E0C-B8B2-571F29692D4C}" destId="{2E60AF6D-8326-4359-99FC-67D46AD66CF8}" srcOrd="6" destOrd="0" presId="urn:microsoft.com/office/officeart/2005/8/layout/default"/>
    <dgm:cxn modelId="{8062F5EC-E1D5-4237-8D03-3060F64A5E8E}" type="presParOf" srcId="{4D7622EE-7156-4E0C-B8B2-571F29692D4C}" destId="{DAAE208D-9609-4862-9784-6AB3BA674E70}" srcOrd="7" destOrd="0" presId="urn:microsoft.com/office/officeart/2005/8/layout/default"/>
    <dgm:cxn modelId="{BBEA530D-6B51-4BC7-B56B-A8E1DB3E3CEB}" type="presParOf" srcId="{4D7622EE-7156-4E0C-B8B2-571F29692D4C}" destId="{24DEA727-7705-4814-AC1D-08186A51B6EB}" srcOrd="8" destOrd="0" presId="urn:microsoft.com/office/officeart/2005/8/layout/default"/>
    <dgm:cxn modelId="{0A07A9EE-514F-4AD7-A964-64EF47642E81}" type="presParOf" srcId="{4D7622EE-7156-4E0C-B8B2-571F29692D4C}" destId="{71057D18-99F3-46CD-8ABF-9D4E140376D4}" srcOrd="9" destOrd="0" presId="urn:microsoft.com/office/officeart/2005/8/layout/default"/>
    <dgm:cxn modelId="{151D4AFC-6DB3-443D-B6A4-CA130840EBEA}" type="presParOf" srcId="{4D7622EE-7156-4E0C-B8B2-571F29692D4C}" destId="{48593E6A-DC8B-4093-8E1F-A4AE188E6E92}" srcOrd="10" destOrd="0" presId="urn:microsoft.com/office/officeart/2005/8/layout/default"/>
    <dgm:cxn modelId="{EF00F68C-DA1E-4411-BCB5-26BFEF86A44E}" type="presParOf" srcId="{4D7622EE-7156-4E0C-B8B2-571F29692D4C}" destId="{6D637405-6E39-483C-8DFE-8BCDE8A665A0}" srcOrd="11" destOrd="0" presId="urn:microsoft.com/office/officeart/2005/8/layout/default"/>
    <dgm:cxn modelId="{E0F4F6AD-C7DB-48F9-86CB-7E5DA43039FD}" type="presParOf" srcId="{4D7622EE-7156-4E0C-B8B2-571F29692D4C}" destId="{9EC1C31F-C115-4F3B-9C2B-AFF9D1C7A58E}" srcOrd="12" destOrd="0" presId="urn:microsoft.com/office/officeart/2005/8/layout/default"/>
    <dgm:cxn modelId="{6FE9D175-AC13-44C6-BCEF-0B335428737E}" type="presParOf" srcId="{4D7622EE-7156-4E0C-B8B2-571F29692D4C}" destId="{3BC20C16-340D-481E-B824-F27D1268068E}" srcOrd="13" destOrd="0" presId="urn:microsoft.com/office/officeart/2005/8/layout/default"/>
    <dgm:cxn modelId="{AC1EFECD-026D-49E5-9AB4-FABA2DAB8003}" type="presParOf" srcId="{4D7622EE-7156-4E0C-B8B2-571F29692D4C}" destId="{AC4A4DDB-629E-4EAA-8FA8-0FEEAC55BFC5}"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042663-62E2-4FF5-A3CB-9FDDCB72778D}"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92AF2CF6-F4DD-4710-A59B-1F53F58FF2CC}">
      <dgm:prSet/>
      <dgm:spPr/>
      <dgm:t>
        <a:bodyPr/>
        <a:lstStyle/>
        <a:p>
          <a:r>
            <a:rPr lang="en-US" dirty="0">
              <a:latin typeface="PTSerif-Regular"/>
            </a:rPr>
            <a:t>Separate monthly support amount is assigned per child</a:t>
          </a:r>
          <a:r>
            <a:rPr lang="en-US" i="0" baseline="0" dirty="0"/>
            <a:t>.</a:t>
          </a:r>
          <a:endParaRPr lang="en-US" dirty="0"/>
        </a:p>
      </dgm:t>
    </dgm:pt>
    <dgm:pt modelId="{A727ABDF-5BBB-44C7-A802-BFF8779916FF}" type="parTrans" cxnId="{04CDB860-FB4C-46ED-92D7-6E7D395F1AE3}">
      <dgm:prSet/>
      <dgm:spPr/>
      <dgm:t>
        <a:bodyPr/>
        <a:lstStyle/>
        <a:p>
          <a:endParaRPr lang="en-US"/>
        </a:p>
      </dgm:t>
    </dgm:pt>
    <dgm:pt modelId="{8D8B24BA-CA05-44F0-9423-337CD4A27991}" type="sibTrans" cxnId="{04CDB860-FB4C-46ED-92D7-6E7D395F1AE3}">
      <dgm:prSet/>
      <dgm:spPr/>
      <dgm:t>
        <a:bodyPr/>
        <a:lstStyle/>
        <a:p>
          <a:endParaRPr lang="en-US"/>
        </a:p>
      </dgm:t>
    </dgm:pt>
    <dgm:pt modelId="{660BAD63-1745-4593-BDB6-AAECB254BBBA}">
      <dgm:prSet/>
      <dgm:spPr/>
      <dgm:t>
        <a:bodyPr/>
        <a:lstStyle/>
        <a:p>
          <a:r>
            <a:rPr lang="en-US" i="0" baseline="0" dirty="0"/>
            <a:t>The monthly support amount is broken down per child.</a:t>
          </a:r>
          <a:endParaRPr lang="en-US" dirty="0"/>
        </a:p>
      </dgm:t>
    </dgm:pt>
    <dgm:pt modelId="{E5196C9D-C7CD-48C6-B902-D47BD91B9095}" type="parTrans" cxnId="{610E1F5B-4C46-46A8-9484-EEF889570F60}">
      <dgm:prSet/>
      <dgm:spPr/>
      <dgm:t>
        <a:bodyPr/>
        <a:lstStyle/>
        <a:p>
          <a:endParaRPr lang="en-US"/>
        </a:p>
      </dgm:t>
    </dgm:pt>
    <dgm:pt modelId="{10F8A3AD-6BD2-469C-B81D-CD448BD51AE5}" type="sibTrans" cxnId="{610E1F5B-4C46-46A8-9484-EEF889570F60}">
      <dgm:prSet/>
      <dgm:spPr/>
      <dgm:t>
        <a:bodyPr/>
        <a:lstStyle/>
        <a:p>
          <a:endParaRPr lang="en-US"/>
        </a:p>
      </dgm:t>
    </dgm:pt>
    <dgm:pt modelId="{BD010F2A-8282-4DB2-B424-86D1058A6CA3}">
      <dgm:prSet/>
      <dgm:spPr/>
      <dgm:t>
        <a:bodyPr/>
        <a:lstStyle/>
        <a:p>
          <a:r>
            <a:rPr lang="en-US" i="0" baseline="0"/>
            <a:t>One lump sum amount covers all of the children combined.</a:t>
          </a:r>
          <a:endParaRPr lang="en-US"/>
        </a:p>
      </dgm:t>
    </dgm:pt>
    <dgm:pt modelId="{5D2ED1E0-C69B-46CC-ADC9-FE1715D95107}" type="parTrans" cxnId="{009FBC25-59FD-4F44-9DD2-8738F08CAD54}">
      <dgm:prSet/>
      <dgm:spPr/>
      <dgm:t>
        <a:bodyPr/>
        <a:lstStyle/>
        <a:p>
          <a:endParaRPr lang="en-US"/>
        </a:p>
      </dgm:t>
    </dgm:pt>
    <dgm:pt modelId="{312995E7-668B-4DF8-9F45-AAA944239059}" type="sibTrans" cxnId="{009FBC25-59FD-4F44-9DD2-8738F08CAD54}">
      <dgm:prSet/>
      <dgm:spPr/>
      <dgm:t>
        <a:bodyPr/>
        <a:lstStyle/>
        <a:p>
          <a:endParaRPr lang="en-US"/>
        </a:p>
      </dgm:t>
    </dgm:pt>
    <dgm:pt modelId="{DDED3100-5A7B-4525-8301-331C6A812DBC}">
      <dgm:prSet/>
      <dgm:spPr/>
      <dgm:t>
        <a:bodyPr/>
        <a:lstStyle/>
        <a:p>
          <a:r>
            <a:rPr lang="en-US" dirty="0">
              <a:latin typeface="PTSerif-Regular"/>
            </a:rPr>
            <a:t>When a child emancipates, the obligation for that child’s portion automatically ends, and the support order amount decreases accordingly (without needing a modification).</a:t>
          </a:r>
          <a:endParaRPr lang="en-US" dirty="0"/>
        </a:p>
      </dgm:t>
    </dgm:pt>
    <dgm:pt modelId="{74726842-EF89-41ED-A13E-230998A9E160}" type="parTrans" cxnId="{A0BDF3DB-526D-496A-87CF-B7B93FA2993F}">
      <dgm:prSet/>
      <dgm:spPr/>
      <dgm:t>
        <a:bodyPr/>
        <a:lstStyle/>
        <a:p>
          <a:endParaRPr lang="en-US"/>
        </a:p>
      </dgm:t>
    </dgm:pt>
    <dgm:pt modelId="{39DD07B4-A91B-4FFB-83FF-998E2651C2D0}" type="sibTrans" cxnId="{A0BDF3DB-526D-496A-87CF-B7B93FA2993F}">
      <dgm:prSet/>
      <dgm:spPr/>
      <dgm:t>
        <a:bodyPr/>
        <a:lstStyle/>
        <a:p>
          <a:endParaRPr lang="en-US"/>
        </a:p>
      </dgm:t>
    </dgm:pt>
    <dgm:pt modelId="{2DF9A212-8346-404B-927A-A32DE938A76F}">
      <dgm:prSet/>
      <dgm:spPr/>
      <dgm:t>
        <a:bodyPr/>
        <a:lstStyle/>
        <a:p>
          <a:r>
            <a:rPr lang="en-US" i="0" baseline="0" dirty="0"/>
            <a:t>If no Separate modification or recalculation is requested, the child support automatically is reduced, possibly creating a windfall for the noncustodial parent..</a:t>
          </a:r>
          <a:endParaRPr lang="en-US" dirty="0"/>
        </a:p>
      </dgm:t>
    </dgm:pt>
    <dgm:pt modelId="{95AD8E1F-2310-4465-B8D4-501C71068813}" type="parTrans" cxnId="{157DE3ED-5B60-41C7-9305-BDB27F309FD7}">
      <dgm:prSet/>
      <dgm:spPr/>
      <dgm:t>
        <a:bodyPr/>
        <a:lstStyle/>
        <a:p>
          <a:endParaRPr lang="en-US"/>
        </a:p>
      </dgm:t>
    </dgm:pt>
    <dgm:pt modelId="{BBE52DD0-7FFC-448F-A61B-984E5A0F601F}" type="sibTrans" cxnId="{157DE3ED-5B60-41C7-9305-BDB27F309FD7}">
      <dgm:prSet/>
      <dgm:spPr/>
      <dgm:t>
        <a:bodyPr/>
        <a:lstStyle/>
        <a:p>
          <a:endParaRPr lang="en-US"/>
        </a:p>
      </dgm:t>
    </dgm:pt>
    <dgm:pt modelId="{23CC95A8-64DC-4C96-BF6A-5D3CC31AA025}">
      <dgm:prSet/>
      <dgm:spPr/>
      <dgm:t>
        <a:bodyPr/>
        <a:lstStyle/>
        <a:p>
          <a:r>
            <a:rPr lang="en-US" i="0" baseline="0"/>
            <a:t>Example:</a:t>
          </a:r>
          <a:endParaRPr lang="en-US"/>
        </a:p>
      </dgm:t>
    </dgm:pt>
    <dgm:pt modelId="{54FE1550-7ED5-4955-B13C-793D722A67A4}" type="parTrans" cxnId="{8DC08EE0-216A-4E18-B3C5-86578A370274}">
      <dgm:prSet/>
      <dgm:spPr/>
      <dgm:t>
        <a:bodyPr/>
        <a:lstStyle/>
        <a:p>
          <a:endParaRPr lang="en-US"/>
        </a:p>
      </dgm:t>
    </dgm:pt>
    <dgm:pt modelId="{C70F5E34-5A54-4D5E-B05C-B23E8FB07BE9}" type="sibTrans" cxnId="{8DC08EE0-216A-4E18-B3C5-86578A370274}">
      <dgm:prSet/>
      <dgm:spPr/>
      <dgm:t>
        <a:bodyPr/>
        <a:lstStyle/>
        <a:p>
          <a:endParaRPr lang="en-US"/>
        </a:p>
      </dgm:t>
    </dgm:pt>
    <dgm:pt modelId="{4FD82422-5766-42FA-AB8E-E2467AC0127E}">
      <dgm:prSet/>
      <dgm:spPr/>
      <dgm:t>
        <a:bodyPr/>
        <a:lstStyle/>
        <a:p>
          <a:r>
            <a:rPr lang="en-US" dirty="0">
              <a:latin typeface="PTSerif-Regular"/>
            </a:rPr>
            <a:t>Child A → $500 Child B → $500 Child C → $500       Total → $1,500</a:t>
          </a:r>
        </a:p>
        <a:p>
          <a:r>
            <a:rPr lang="en-US" dirty="0">
              <a:latin typeface="PTSerif-Regular"/>
            </a:rPr>
            <a:t>When Child A emancipates → support automatically drops to $1,000.</a:t>
          </a:r>
          <a:endParaRPr lang="en-US" dirty="0"/>
        </a:p>
      </dgm:t>
    </dgm:pt>
    <dgm:pt modelId="{97C0C80C-2FAD-4E4A-8949-10379988F5E6}" type="parTrans" cxnId="{CA940C33-9E03-4B96-BFAB-EA0FB91010BC}">
      <dgm:prSet/>
      <dgm:spPr/>
      <dgm:t>
        <a:bodyPr/>
        <a:lstStyle/>
        <a:p>
          <a:endParaRPr lang="en-US"/>
        </a:p>
      </dgm:t>
    </dgm:pt>
    <dgm:pt modelId="{2E0B2D27-64D7-418A-98F5-C1C4AD51797C}" type="sibTrans" cxnId="{CA940C33-9E03-4B96-BFAB-EA0FB91010BC}">
      <dgm:prSet/>
      <dgm:spPr/>
      <dgm:t>
        <a:bodyPr/>
        <a:lstStyle/>
        <a:p>
          <a:endParaRPr lang="en-US"/>
        </a:p>
      </dgm:t>
    </dgm:pt>
    <dgm:pt modelId="{F61F6C56-4DB8-4023-93FF-2DDF0C3EE2AA}">
      <dgm:prSet/>
      <dgm:spPr/>
      <dgm:t>
        <a:bodyPr/>
        <a:lstStyle/>
        <a:p>
          <a:r>
            <a:rPr lang="en-US" dirty="0"/>
            <a:t>Burden is on the custodial parent to seek a change in support.</a:t>
          </a:r>
        </a:p>
      </dgm:t>
    </dgm:pt>
    <dgm:pt modelId="{D9FF13E8-A34D-4F7C-8339-40A32A80E3D6}" type="parTrans" cxnId="{E1A25339-5E85-4364-ADD1-C5E773572FFA}">
      <dgm:prSet/>
      <dgm:spPr/>
      <dgm:t>
        <a:bodyPr/>
        <a:lstStyle/>
        <a:p>
          <a:endParaRPr lang="en-US"/>
        </a:p>
      </dgm:t>
    </dgm:pt>
    <dgm:pt modelId="{E5D3D1EF-C311-4781-A6F6-3B05B0DA9CD4}" type="sibTrans" cxnId="{E1A25339-5E85-4364-ADD1-C5E773572FFA}">
      <dgm:prSet/>
      <dgm:spPr/>
      <dgm:t>
        <a:bodyPr/>
        <a:lstStyle/>
        <a:p>
          <a:endParaRPr lang="en-US"/>
        </a:p>
      </dgm:t>
    </dgm:pt>
    <dgm:pt modelId="{4D7622EE-7156-4E0C-B8B2-571F29692D4C}" type="pres">
      <dgm:prSet presAssocID="{C1042663-62E2-4FF5-A3CB-9FDDCB72778D}" presName="diagram" presStyleCnt="0">
        <dgm:presLayoutVars>
          <dgm:dir/>
          <dgm:resizeHandles val="exact"/>
        </dgm:presLayoutVars>
      </dgm:prSet>
      <dgm:spPr/>
    </dgm:pt>
    <dgm:pt modelId="{B088E628-1A4B-4066-B2CA-FD7D91284321}" type="pres">
      <dgm:prSet presAssocID="{92AF2CF6-F4DD-4710-A59B-1F53F58FF2CC}" presName="node" presStyleLbl="node1" presStyleIdx="0" presStyleCnt="8">
        <dgm:presLayoutVars>
          <dgm:bulletEnabled val="1"/>
        </dgm:presLayoutVars>
      </dgm:prSet>
      <dgm:spPr/>
    </dgm:pt>
    <dgm:pt modelId="{87C87FA0-D02A-4909-915E-4FEF7F429FF5}" type="pres">
      <dgm:prSet presAssocID="{8D8B24BA-CA05-44F0-9423-337CD4A27991}" presName="sibTrans" presStyleCnt="0"/>
      <dgm:spPr/>
    </dgm:pt>
    <dgm:pt modelId="{CC6901F2-4679-4F21-BBDD-40ADC1BC6834}" type="pres">
      <dgm:prSet presAssocID="{660BAD63-1745-4593-BDB6-AAECB254BBBA}" presName="node" presStyleLbl="node1" presStyleIdx="1" presStyleCnt="8">
        <dgm:presLayoutVars>
          <dgm:bulletEnabled val="1"/>
        </dgm:presLayoutVars>
      </dgm:prSet>
      <dgm:spPr/>
    </dgm:pt>
    <dgm:pt modelId="{94C90CA6-9A7B-48F1-A1BD-26A4980DC0AC}" type="pres">
      <dgm:prSet presAssocID="{10F8A3AD-6BD2-469C-B81D-CD448BD51AE5}" presName="sibTrans" presStyleCnt="0"/>
      <dgm:spPr/>
    </dgm:pt>
    <dgm:pt modelId="{1D11089F-5F72-4420-84BC-DCFA7ED6D6DC}" type="pres">
      <dgm:prSet presAssocID="{BD010F2A-8282-4DB2-B424-86D1058A6CA3}" presName="node" presStyleLbl="node1" presStyleIdx="2" presStyleCnt="8">
        <dgm:presLayoutVars>
          <dgm:bulletEnabled val="1"/>
        </dgm:presLayoutVars>
      </dgm:prSet>
      <dgm:spPr/>
    </dgm:pt>
    <dgm:pt modelId="{9E30E642-DB8B-4E07-92E4-F469B86D34D7}" type="pres">
      <dgm:prSet presAssocID="{312995E7-668B-4DF8-9F45-AAA944239059}" presName="sibTrans" presStyleCnt="0"/>
      <dgm:spPr/>
    </dgm:pt>
    <dgm:pt modelId="{2E60AF6D-8326-4359-99FC-67D46AD66CF8}" type="pres">
      <dgm:prSet presAssocID="{DDED3100-5A7B-4525-8301-331C6A812DBC}" presName="node" presStyleLbl="node1" presStyleIdx="3" presStyleCnt="8">
        <dgm:presLayoutVars>
          <dgm:bulletEnabled val="1"/>
        </dgm:presLayoutVars>
      </dgm:prSet>
      <dgm:spPr/>
    </dgm:pt>
    <dgm:pt modelId="{DAAE208D-9609-4862-9784-6AB3BA674E70}" type="pres">
      <dgm:prSet presAssocID="{39DD07B4-A91B-4FFB-83FF-998E2651C2D0}" presName="sibTrans" presStyleCnt="0"/>
      <dgm:spPr/>
    </dgm:pt>
    <dgm:pt modelId="{24DEA727-7705-4814-AC1D-08186A51B6EB}" type="pres">
      <dgm:prSet presAssocID="{2DF9A212-8346-404B-927A-A32DE938A76F}" presName="node" presStyleLbl="node1" presStyleIdx="4" presStyleCnt="8">
        <dgm:presLayoutVars>
          <dgm:bulletEnabled val="1"/>
        </dgm:presLayoutVars>
      </dgm:prSet>
      <dgm:spPr/>
    </dgm:pt>
    <dgm:pt modelId="{71057D18-99F3-46CD-8ABF-9D4E140376D4}" type="pres">
      <dgm:prSet presAssocID="{BBE52DD0-7FFC-448F-A61B-984E5A0F601F}" presName="sibTrans" presStyleCnt="0"/>
      <dgm:spPr/>
    </dgm:pt>
    <dgm:pt modelId="{48593E6A-DC8B-4093-8E1F-A4AE188E6E92}" type="pres">
      <dgm:prSet presAssocID="{23CC95A8-64DC-4C96-BF6A-5D3CC31AA025}" presName="node" presStyleLbl="node1" presStyleIdx="5" presStyleCnt="8">
        <dgm:presLayoutVars>
          <dgm:bulletEnabled val="1"/>
        </dgm:presLayoutVars>
      </dgm:prSet>
      <dgm:spPr/>
    </dgm:pt>
    <dgm:pt modelId="{6D637405-6E39-483C-8DFE-8BCDE8A665A0}" type="pres">
      <dgm:prSet presAssocID="{C70F5E34-5A54-4D5E-B05C-B23E8FB07BE9}" presName="sibTrans" presStyleCnt="0"/>
      <dgm:spPr/>
    </dgm:pt>
    <dgm:pt modelId="{9EC1C31F-C115-4F3B-9C2B-AFF9D1C7A58E}" type="pres">
      <dgm:prSet presAssocID="{4FD82422-5766-42FA-AB8E-E2467AC0127E}" presName="node" presStyleLbl="node1" presStyleIdx="6" presStyleCnt="8">
        <dgm:presLayoutVars>
          <dgm:bulletEnabled val="1"/>
        </dgm:presLayoutVars>
      </dgm:prSet>
      <dgm:spPr/>
    </dgm:pt>
    <dgm:pt modelId="{3BC20C16-340D-481E-B824-F27D1268068E}" type="pres">
      <dgm:prSet presAssocID="{2E0B2D27-64D7-418A-98F5-C1C4AD51797C}" presName="sibTrans" presStyleCnt="0"/>
      <dgm:spPr/>
    </dgm:pt>
    <dgm:pt modelId="{AC4A4DDB-629E-4EAA-8FA8-0FEEAC55BFC5}" type="pres">
      <dgm:prSet presAssocID="{F61F6C56-4DB8-4023-93FF-2DDF0C3EE2AA}" presName="node" presStyleLbl="node1" presStyleIdx="7" presStyleCnt="8">
        <dgm:presLayoutVars>
          <dgm:bulletEnabled val="1"/>
        </dgm:presLayoutVars>
      </dgm:prSet>
      <dgm:spPr/>
    </dgm:pt>
  </dgm:ptLst>
  <dgm:cxnLst>
    <dgm:cxn modelId="{22189C10-447A-4CFC-8ED3-EEE08A27F0DF}" type="presOf" srcId="{2DF9A212-8346-404B-927A-A32DE938A76F}" destId="{24DEA727-7705-4814-AC1D-08186A51B6EB}" srcOrd="0" destOrd="0" presId="urn:microsoft.com/office/officeart/2005/8/layout/default"/>
    <dgm:cxn modelId="{5433C811-FA97-4EA7-9B32-BD4843825F8D}" type="presOf" srcId="{BD010F2A-8282-4DB2-B424-86D1058A6CA3}" destId="{1D11089F-5F72-4420-84BC-DCFA7ED6D6DC}" srcOrd="0" destOrd="0" presId="urn:microsoft.com/office/officeart/2005/8/layout/default"/>
    <dgm:cxn modelId="{009FBC25-59FD-4F44-9DD2-8738F08CAD54}" srcId="{C1042663-62E2-4FF5-A3CB-9FDDCB72778D}" destId="{BD010F2A-8282-4DB2-B424-86D1058A6CA3}" srcOrd="2" destOrd="0" parTransId="{5D2ED1E0-C69B-46CC-ADC9-FE1715D95107}" sibTransId="{312995E7-668B-4DF8-9F45-AAA944239059}"/>
    <dgm:cxn modelId="{CA940C33-9E03-4B96-BFAB-EA0FB91010BC}" srcId="{C1042663-62E2-4FF5-A3CB-9FDDCB72778D}" destId="{4FD82422-5766-42FA-AB8E-E2467AC0127E}" srcOrd="6" destOrd="0" parTransId="{97C0C80C-2FAD-4E4A-8949-10379988F5E6}" sibTransId="{2E0B2D27-64D7-418A-98F5-C1C4AD51797C}"/>
    <dgm:cxn modelId="{E1A25339-5E85-4364-ADD1-C5E773572FFA}" srcId="{C1042663-62E2-4FF5-A3CB-9FDDCB72778D}" destId="{F61F6C56-4DB8-4023-93FF-2DDF0C3EE2AA}" srcOrd="7" destOrd="0" parTransId="{D9FF13E8-A34D-4F7C-8339-40A32A80E3D6}" sibTransId="{E5D3D1EF-C311-4781-A6F6-3B05B0DA9CD4}"/>
    <dgm:cxn modelId="{610E1F5B-4C46-46A8-9484-EEF889570F60}" srcId="{C1042663-62E2-4FF5-A3CB-9FDDCB72778D}" destId="{660BAD63-1745-4593-BDB6-AAECB254BBBA}" srcOrd="1" destOrd="0" parTransId="{E5196C9D-C7CD-48C6-B902-D47BD91B9095}" sibTransId="{10F8A3AD-6BD2-469C-B81D-CD448BD51AE5}"/>
    <dgm:cxn modelId="{04CDB860-FB4C-46ED-92D7-6E7D395F1AE3}" srcId="{C1042663-62E2-4FF5-A3CB-9FDDCB72778D}" destId="{92AF2CF6-F4DD-4710-A59B-1F53F58FF2CC}" srcOrd="0" destOrd="0" parTransId="{A727ABDF-5BBB-44C7-A802-BFF8779916FF}" sibTransId="{8D8B24BA-CA05-44F0-9423-337CD4A27991}"/>
    <dgm:cxn modelId="{6B1C1479-DF75-4C31-88A0-9301C4976A3D}" type="presOf" srcId="{DDED3100-5A7B-4525-8301-331C6A812DBC}" destId="{2E60AF6D-8326-4359-99FC-67D46AD66CF8}" srcOrd="0" destOrd="0" presId="urn:microsoft.com/office/officeart/2005/8/layout/default"/>
    <dgm:cxn modelId="{1063E59E-4F51-4D15-A421-48CE0C6CFCCB}" type="presOf" srcId="{92AF2CF6-F4DD-4710-A59B-1F53F58FF2CC}" destId="{B088E628-1A4B-4066-B2CA-FD7D91284321}" srcOrd="0" destOrd="0" presId="urn:microsoft.com/office/officeart/2005/8/layout/default"/>
    <dgm:cxn modelId="{6AF9DA9F-3765-4257-8B62-4E00C8BE35FC}" type="presOf" srcId="{23CC95A8-64DC-4C96-BF6A-5D3CC31AA025}" destId="{48593E6A-DC8B-4093-8E1F-A4AE188E6E92}" srcOrd="0" destOrd="0" presId="urn:microsoft.com/office/officeart/2005/8/layout/default"/>
    <dgm:cxn modelId="{517B0EC6-A95D-415E-91FC-05FFB034CECB}" type="presOf" srcId="{C1042663-62E2-4FF5-A3CB-9FDDCB72778D}" destId="{4D7622EE-7156-4E0C-B8B2-571F29692D4C}" srcOrd="0" destOrd="0" presId="urn:microsoft.com/office/officeart/2005/8/layout/default"/>
    <dgm:cxn modelId="{A4C986C9-5CB8-4D86-A23D-6E91C3F1F141}" type="presOf" srcId="{F61F6C56-4DB8-4023-93FF-2DDF0C3EE2AA}" destId="{AC4A4DDB-629E-4EAA-8FA8-0FEEAC55BFC5}" srcOrd="0" destOrd="0" presId="urn:microsoft.com/office/officeart/2005/8/layout/default"/>
    <dgm:cxn modelId="{A0BDF3DB-526D-496A-87CF-B7B93FA2993F}" srcId="{C1042663-62E2-4FF5-A3CB-9FDDCB72778D}" destId="{DDED3100-5A7B-4525-8301-331C6A812DBC}" srcOrd="3" destOrd="0" parTransId="{74726842-EF89-41ED-A13E-230998A9E160}" sibTransId="{39DD07B4-A91B-4FFB-83FF-998E2651C2D0}"/>
    <dgm:cxn modelId="{8DC08EE0-216A-4E18-B3C5-86578A370274}" srcId="{C1042663-62E2-4FF5-A3CB-9FDDCB72778D}" destId="{23CC95A8-64DC-4C96-BF6A-5D3CC31AA025}" srcOrd="5" destOrd="0" parTransId="{54FE1550-7ED5-4955-B13C-793D722A67A4}" sibTransId="{C70F5E34-5A54-4D5E-B05C-B23E8FB07BE9}"/>
    <dgm:cxn modelId="{620D99EA-F5C9-46AD-8117-D04A9AB5215C}" type="presOf" srcId="{4FD82422-5766-42FA-AB8E-E2467AC0127E}" destId="{9EC1C31F-C115-4F3B-9C2B-AFF9D1C7A58E}" srcOrd="0" destOrd="0" presId="urn:microsoft.com/office/officeart/2005/8/layout/default"/>
    <dgm:cxn modelId="{157DE3ED-5B60-41C7-9305-BDB27F309FD7}" srcId="{C1042663-62E2-4FF5-A3CB-9FDDCB72778D}" destId="{2DF9A212-8346-404B-927A-A32DE938A76F}" srcOrd="4" destOrd="0" parTransId="{95AD8E1F-2310-4465-B8D4-501C71068813}" sibTransId="{BBE52DD0-7FFC-448F-A61B-984E5A0F601F}"/>
    <dgm:cxn modelId="{5840C4F9-4E56-48D5-A6E7-FA3BADCA0E76}" type="presOf" srcId="{660BAD63-1745-4593-BDB6-AAECB254BBBA}" destId="{CC6901F2-4679-4F21-BBDD-40ADC1BC6834}" srcOrd="0" destOrd="0" presId="urn:microsoft.com/office/officeart/2005/8/layout/default"/>
    <dgm:cxn modelId="{691D5E38-DE7C-4886-842D-193765F3A07F}" type="presParOf" srcId="{4D7622EE-7156-4E0C-B8B2-571F29692D4C}" destId="{B088E628-1A4B-4066-B2CA-FD7D91284321}" srcOrd="0" destOrd="0" presId="urn:microsoft.com/office/officeart/2005/8/layout/default"/>
    <dgm:cxn modelId="{76D91F44-E8DC-4358-996F-A3B490CDA16B}" type="presParOf" srcId="{4D7622EE-7156-4E0C-B8B2-571F29692D4C}" destId="{87C87FA0-D02A-4909-915E-4FEF7F429FF5}" srcOrd="1" destOrd="0" presId="urn:microsoft.com/office/officeart/2005/8/layout/default"/>
    <dgm:cxn modelId="{BBA5EEE6-2533-4007-B492-38AEDC2256B2}" type="presParOf" srcId="{4D7622EE-7156-4E0C-B8B2-571F29692D4C}" destId="{CC6901F2-4679-4F21-BBDD-40ADC1BC6834}" srcOrd="2" destOrd="0" presId="urn:microsoft.com/office/officeart/2005/8/layout/default"/>
    <dgm:cxn modelId="{B826537C-84EA-4971-B193-7F7A42B760BC}" type="presParOf" srcId="{4D7622EE-7156-4E0C-B8B2-571F29692D4C}" destId="{94C90CA6-9A7B-48F1-A1BD-26A4980DC0AC}" srcOrd="3" destOrd="0" presId="urn:microsoft.com/office/officeart/2005/8/layout/default"/>
    <dgm:cxn modelId="{343BC228-6E16-4718-A663-936B58841130}" type="presParOf" srcId="{4D7622EE-7156-4E0C-B8B2-571F29692D4C}" destId="{1D11089F-5F72-4420-84BC-DCFA7ED6D6DC}" srcOrd="4" destOrd="0" presId="urn:microsoft.com/office/officeart/2005/8/layout/default"/>
    <dgm:cxn modelId="{9709C5A3-8844-4809-A42F-CB1BB600E004}" type="presParOf" srcId="{4D7622EE-7156-4E0C-B8B2-571F29692D4C}" destId="{9E30E642-DB8B-4E07-92E4-F469B86D34D7}" srcOrd="5" destOrd="0" presId="urn:microsoft.com/office/officeart/2005/8/layout/default"/>
    <dgm:cxn modelId="{EC527588-3ADF-4B06-B4E8-94B5BE6DCEE6}" type="presParOf" srcId="{4D7622EE-7156-4E0C-B8B2-571F29692D4C}" destId="{2E60AF6D-8326-4359-99FC-67D46AD66CF8}" srcOrd="6" destOrd="0" presId="urn:microsoft.com/office/officeart/2005/8/layout/default"/>
    <dgm:cxn modelId="{8062F5EC-E1D5-4237-8D03-3060F64A5E8E}" type="presParOf" srcId="{4D7622EE-7156-4E0C-B8B2-571F29692D4C}" destId="{DAAE208D-9609-4862-9784-6AB3BA674E70}" srcOrd="7" destOrd="0" presId="urn:microsoft.com/office/officeart/2005/8/layout/default"/>
    <dgm:cxn modelId="{BBEA530D-6B51-4BC7-B56B-A8E1DB3E3CEB}" type="presParOf" srcId="{4D7622EE-7156-4E0C-B8B2-571F29692D4C}" destId="{24DEA727-7705-4814-AC1D-08186A51B6EB}" srcOrd="8" destOrd="0" presId="urn:microsoft.com/office/officeart/2005/8/layout/default"/>
    <dgm:cxn modelId="{0A07A9EE-514F-4AD7-A964-64EF47642E81}" type="presParOf" srcId="{4D7622EE-7156-4E0C-B8B2-571F29692D4C}" destId="{71057D18-99F3-46CD-8ABF-9D4E140376D4}" srcOrd="9" destOrd="0" presId="urn:microsoft.com/office/officeart/2005/8/layout/default"/>
    <dgm:cxn modelId="{151D4AFC-6DB3-443D-B6A4-CA130840EBEA}" type="presParOf" srcId="{4D7622EE-7156-4E0C-B8B2-571F29692D4C}" destId="{48593E6A-DC8B-4093-8E1F-A4AE188E6E92}" srcOrd="10" destOrd="0" presId="urn:microsoft.com/office/officeart/2005/8/layout/default"/>
    <dgm:cxn modelId="{EF00F68C-DA1E-4411-BCB5-26BFEF86A44E}" type="presParOf" srcId="{4D7622EE-7156-4E0C-B8B2-571F29692D4C}" destId="{6D637405-6E39-483C-8DFE-8BCDE8A665A0}" srcOrd="11" destOrd="0" presId="urn:microsoft.com/office/officeart/2005/8/layout/default"/>
    <dgm:cxn modelId="{E0F4F6AD-C7DB-48F9-86CB-7E5DA43039FD}" type="presParOf" srcId="{4D7622EE-7156-4E0C-B8B2-571F29692D4C}" destId="{9EC1C31F-C115-4F3B-9C2B-AFF9D1C7A58E}" srcOrd="12" destOrd="0" presId="urn:microsoft.com/office/officeart/2005/8/layout/default"/>
    <dgm:cxn modelId="{6FE9D175-AC13-44C6-BCEF-0B335428737E}" type="presParOf" srcId="{4D7622EE-7156-4E0C-B8B2-571F29692D4C}" destId="{3BC20C16-340D-481E-B824-F27D1268068E}" srcOrd="13" destOrd="0" presId="urn:microsoft.com/office/officeart/2005/8/layout/default"/>
    <dgm:cxn modelId="{AC1EFECD-026D-49E5-9AB4-FABA2DAB8003}" type="presParOf" srcId="{4D7622EE-7156-4E0C-B8B2-571F29692D4C}" destId="{AC4A4DDB-629E-4EAA-8FA8-0FEEAC55BFC5}"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699F93-52E7-4119-AB2F-DFD7A1DF9BB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58C0E78B-F077-4DCF-AA0C-4AFFD66DCEA9}">
      <dgm:prSet/>
      <dgm:spPr/>
      <dgm:t>
        <a:bodyPr/>
        <a:lstStyle/>
        <a:p>
          <a:r>
            <a:rPr lang="en-US"/>
            <a:t>Initial Petitions: The date the support petition is filed with the court.  Look for the date stamp.</a:t>
          </a:r>
        </a:p>
      </dgm:t>
    </dgm:pt>
    <dgm:pt modelId="{F1F2F5AD-9728-487F-B35B-CFE96E4D09ED}" type="parTrans" cxnId="{1986FFBB-4095-4191-8D04-258D58D4C9A6}">
      <dgm:prSet/>
      <dgm:spPr/>
      <dgm:t>
        <a:bodyPr/>
        <a:lstStyle/>
        <a:p>
          <a:endParaRPr lang="en-US"/>
        </a:p>
      </dgm:t>
    </dgm:pt>
    <dgm:pt modelId="{EEB8A31A-2233-4D99-BA9F-D2F9D03069E7}" type="sibTrans" cxnId="{1986FFBB-4095-4191-8D04-258D58D4C9A6}">
      <dgm:prSet/>
      <dgm:spPr/>
      <dgm:t>
        <a:bodyPr/>
        <a:lstStyle/>
        <a:p>
          <a:endParaRPr lang="en-US"/>
        </a:p>
      </dgm:t>
    </dgm:pt>
    <dgm:pt modelId="{FB2E005E-A109-46F4-A97E-5984B5FFDC47}">
      <dgm:prSet/>
      <dgm:spPr/>
      <dgm:t>
        <a:bodyPr/>
        <a:lstStyle/>
        <a:p>
          <a:r>
            <a:rPr lang="en-US"/>
            <a:t>Modifications:  The date the non-requesting party is served with support order.  </a:t>
          </a:r>
        </a:p>
        <a:p>
          <a:r>
            <a:rPr lang="en-US"/>
            <a:t>Were there prior arrears that need to be included?</a:t>
          </a:r>
        </a:p>
      </dgm:t>
    </dgm:pt>
    <dgm:pt modelId="{DC579D1B-FD30-480D-8DB3-443FDCAD4999}" type="parTrans" cxnId="{E5740F3E-64A4-4FB4-AB9E-030AD13955AE}">
      <dgm:prSet/>
      <dgm:spPr/>
      <dgm:t>
        <a:bodyPr/>
        <a:lstStyle/>
        <a:p>
          <a:endParaRPr lang="en-US"/>
        </a:p>
      </dgm:t>
    </dgm:pt>
    <dgm:pt modelId="{27B6FEE9-2673-4C60-BB97-A104B169D91A}" type="sibTrans" cxnId="{E5740F3E-64A4-4FB4-AB9E-030AD13955AE}">
      <dgm:prSet/>
      <dgm:spPr/>
      <dgm:t>
        <a:bodyPr/>
        <a:lstStyle/>
        <a:p>
          <a:endParaRPr lang="en-US"/>
        </a:p>
      </dgm:t>
    </dgm:pt>
    <dgm:pt modelId="{13DCF2BE-AE6D-42CA-8208-9FC0A24A824F}">
      <dgm:prSet/>
      <dgm:spPr/>
      <dgm:t>
        <a:bodyPr/>
        <a:lstStyle/>
        <a:p>
          <a:r>
            <a:rPr lang="en-US"/>
            <a:t>Set forth the monthly repayment on the arrears in the agreement in addition to the current monthly child support that is due.</a:t>
          </a:r>
        </a:p>
      </dgm:t>
    </dgm:pt>
    <dgm:pt modelId="{CAF57A4C-7F3C-4A66-A15F-4E1CA7728F50}" type="parTrans" cxnId="{8A3CEF98-F10F-4040-9D88-AC1A70AA5A0E}">
      <dgm:prSet/>
      <dgm:spPr/>
      <dgm:t>
        <a:bodyPr/>
        <a:lstStyle/>
        <a:p>
          <a:endParaRPr lang="en-US"/>
        </a:p>
      </dgm:t>
    </dgm:pt>
    <dgm:pt modelId="{518572FB-7825-4907-ABEB-2C0B5EA81D2D}" type="sibTrans" cxnId="{8A3CEF98-F10F-4040-9D88-AC1A70AA5A0E}">
      <dgm:prSet/>
      <dgm:spPr/>
      <dgm:t>
        <a:bodyPr/>
        <a:lstStyle/>
        <a:p>
          <a:endParaRPr lang="en-US"/>
        </a:p>
      </dgm:t>
    </dgm:pt>
    <dgm:pt modelId="{4EDB024F-05EB-43F9-A294-AF031B49A8F2}">
      <dgm:prSet/>
      <dgm:spPr/>
      <dgm:t>
        <a:bodyPr/>
        <a:lstStyle/>
        <a:p>
          <a:r>
            <a:rPr lang="en-US" dirty="0"/>
            <a:t>If the arrears includes principal and interest, then include a break down of each</a:t>
          </a:r>
        </a:p>
      </dgm:t>
    </dgm:pt>
    <dgm:pt modelId="{DEA257C1-0153-46AA-B207-F79C1A25452F}" type="parTrans" cxnId="{FD15BDAE-FEB5-4B8B-9E92-9AD34DD1B1EE}">
      <dgm:prSet/>
      <dgm:spPr/>
      <dgm:t>
        <a:bodyPr/>
        <a:lstStyle/>
        <a:p>
          <a:endParaRPr lang="en-US"/>
        </a:p>
      </dgm:t>
    </dgm:pt>
    <dgm:pt modelId="{8651839A-43BD-4367-9DD4-78CC0615A7C7}" type="sibTrans" cxnId="{FD15BDAE-FEB5-4B8B-9E92-9AD34DD1B1EE}">
      <dgm:prSet/>
      <dgm:spPr/>
      <dgm:t>
        <a:bodyPr/>
        <a:lstStyle/>
        <a:p>
          <a:endParaRPr lang="en-US"/>
        </a:p>
      </dgm:t>
    </dgm:pt>
    <dgm:pt modelId="{0BA800A8-971C-4F9B-A17F-10B514FCC1E4}" type="pres">
      <dgm:prSet presAssocID="{18699F93-52E7-4119-AB2F-DFD7A1DF9BB0}" presName="diagram" presStyleCnt="0">
        <dgm:presLayoutVars>
          <dgm:dir/>
          <dgm:resizeHandles val="exact"/>
        </dgm:presLayoutVars>
      </dgm:prSet>
      <dgm:spPr/>
    </dgm:pt>
    <dgm:pt modelId="{6528778B-4513-4E1A-B4B5-651852D98601}" type="pres">
      <dgm:prSet presAssocID="{58C0E78B-F077-4DCF-AA0C-4AFFD66DCEA9}" presName="node" presStyleLbl="node1" presStyleIdx="0" presStyleCnt="4">
        <dgm:presLayoutVars>
          <dgm:bulletEnabled val="1"/>
        </dgm:presLayoutVars>
      </dgm:prSet>
      <dgm:spPr/>
    </dgm:pt>
    <dgm:pt modelId="{C82BFAFE-EAEF-4573-BF69-C8517B9005EE}" type="pres">
      <dgm:prSet presAssocID="{EEB8A31A-2233-4D99-BA9F-D2F9D03069E7}" presName="sibTrans" presStyleCnt="0"/>
      <dgm:spPr/>
    </dgm:pt>
    <dgm:pt modelId="{06983EAC-CF67-487E-A636-B65E18FDAC81}" type="pres">
      <dgm:prSet presAssocID="{FB2E005E-A109-46F4-A97E-5984B5FFDC47}" presName="node" presStyleLbl="node1" presStyleIdx="1" presStyleCnt="4">
        <dgm:presLayoutVars>
          <dgm:bulletEnabled val="1"/>
        </dgm:presLayoutVars>
      </dgm:prSet>
      <dgm:spPr/>
    </dgm:pt>
    <dgm:pt modelId="{1190164B-07C1-424E-B488-38CB18D4C556}" type="pres">
      <dgm:prSet presAssocID="{27B6FEE9-2673-4C60-BB97-A104B169D91A}" presName="sibTrans" presStyleCnt="0"/>
      <dgm:spPr/>
    </dgm:pt>
    <dgm:pt modelId="{333B14CC-2CAA-4353-AC84-9ECD94719606}" type="pres">
      <dgm:prSet presAssocID="{13DCF2BE-AE6D-42CA-8208-9FC0A24A824F}" presName="node" presStyleLbl="node1" presStyleIdx="2" presStyleCnt="4">
        <dgm:presLayoutVars>
          <dgm:bulletEnabled val="1"/>
        </dgm:presLayoutVars>
      </dgm:prSet>
      <dgm:spPr/>
    </dgm:pt>
    <dgm:pt modelId="{6ACDB580-2529-43A7-A439-F7F776B178B8}" type="pres">
      <dgm:prSet presAssocID="{518572FB-7825-4907-ABEB-2C0B5EA81D2D}" presName="sibTrans" presStyleCnt="0"/>
      <dgm:spPr/>
    </dgm:pt>
    <dgm:pt modelId="{307DDB18-E85B-4A4A-8323-C67DF0D049EA}" type="pres">
      <dgm:prSet presAssocID="{4EDB024F-05EB-43F9-A294-AF031B49A8F2}" presName="node" presStyleLbl="node1" presStyleIdx="3" presStyleCnt="4">
        <dgm:presLayoutVars>
          <dgm:bulletEnabled val="1"/>
        </dgm:presLayoutVars>
      </dgm:prSet>
      <dgm:spPr/>
    </dgm:pt>
  </dgm:ptLst>
  <dgm:cxnLst>
    <dgm:cxn modelId="{E5740F3E-64A4-4FB4-AB9E-030AD13955AE}" srcId="{18699F93-52E7-4119-AB2F-DFD7A1DF9BB0}" destId="{FB2E005E-A109-46F4-A97E-5984B5FFDC47}" srcOrd="1" destOrd="0" parTransId="{DC579D1B-FD30-480D-8DB3-443FDCAD4999}" sibTransId="{27B6FEE9-2673-4C60-BB97-A104B169D91A}"/>
    <dgm:cxn modelId="{FF28548E-2D59-4560-9731-28B060C346D2}" type="presOf" srcId="{13DCF2BE-AE6D-42CA-8208-9FC0A24A824F}" destId="{333B14CC-2CAA-4353-AC84-9ECD94719606}" srcOrd="0" destOrd="0" presId="urn:microsoft.com/office/officeart/2005/8/layout/default"/>
    <dgm:cxn modelId="{8A3CEF98-F10F-4040-9D88-AC1A70AA5A0E}" srcId="{18699F93-52E7-4119-AB2F-DFD7A1DF9BB0}" destId="{13DCF2BE-AE6D-42CA-8208-9FC0A24A824F}" srcOrd="2" destOrd="0" parTransId="{CAF57A4C-7F3C-4A66-A15F-4E1CA7728F50}" sibTransId="{518572FB-7825-4907-ABEB-2C0B5EA81D2D}"/>
    <dgm:cxn modelId="{6F914DA1-3F05-466F-82BA-B4AF2D2CE592}" type="presOf" srcId="{18699F93-52E7-4119-AB2F-DFD7A1DF9BB0}" destId="{0BA800A8-971C-4F9B-A17F-10B514FCC1E4}" srcOrd="0" destOrd="0" presId="urn:microsoft.com/office/officeart/2005/8/layout/default"/>
    <dgm:cxn modelId="{FD15BDAE-FEB5-4B8B-9E92-9AD34DD1B1EE}" srcId="{18699F93-52E7-4119-AB2F-DFD7A1DF9BB0}" destId="{4EDB024F-05EB-43F9-A294-AF031B49A8F2}" srcOrd="3" destOrd="0" parTransId="{DEA257C1-0153-46AA-B207-F79C1A25452F}" sibTransId="{8651839A-43BD-4367-9DD4-78CC0615A7C7}"/>
    <dgm:cxn modelId="{71044ABA-20E2-4FAF-A5F2-093E9295F37B}" type="presOf" srcId="{4EDB024F-05EB-43F9-A294-AF031B49A8F2}" destId="{307DDB18-E85B-4A4A-8323-C67DF0D049EA}" srcOrd="0" destOrd="0" presId="urn:microsoft.com/office/officeart/2005/8/layout/default"/>
    <dgm:cxn modelId="{1986FFBB-4095-4191-8D04-258D58D4C9A6}" srcId="{18699F93-52E7-4119-AB2F-DFD7A1DF9BB0}" destId="{58C0E78B-F077-4DCF-AA0C-4AFFD66DCEA9}" srcOrd="0" destOrd="0" parTransId="{F1F2F5AD-9728-487F-B35B-CFE96E4D09ED}" sibTransId="{EEB8A31A-2233-4D99-BA9F-D2F9D03069E7}"/>
    <dgm:cxn modelId="{9770BAD7-145E-40EC-86D4-78C7210D70D2}" type="presOf" srcId="{FB2E005E-A109-46F4-A97E-5984B5FFDC47}" destId="{06983EAC-CF67-487E-A636-B65E18FDAC81}" srcOrd="0" destOrd="0" presId="urn:microsoft.com/office/officeart/2005/8/layout/default"/>
    <dgm:cxn modelId="{620521EC-8247-4FE6-AE4A-E1A8E5F44D25}" type="presOf" srcId="{58C0E78B-F077-4DCF-AA0C-4AFFD66DCEA9}" destId="{6528778B-4513-4E1A-B4B5-651852D98601}" srcOrd="0" destOrd="0" presId="urn:microsoft.com/office/officeart/2005/8/layout/default"/>
    <dgm:cxn modelId="{13D76FCA-819B-41C2-9042-10A5D1C7A2BF}" type="presParOf" srcId="{0BA800A8-971C-4F9B-A17F-10B514FCC1E4}" destId="{6528778B-4513-4E1A-B4B5-651852D98601}" srcOrd="0" destOrd="0" presId="urn:microsoft.com/office/officeart/2005/8/layout/default"/>
    <dgm:cxn modelId="{8229A97E-8E74-4C6A-9738-CF77DA8F6B1F}" type="presParOf" srcId="{0BA800A8-971C-4F9B-A17F-10B514FCC1E4}" destId="{C82BFAFE-EAEF-4573-BF69-C8517B9005EE}" srcOrd="1" destOrd="0" presId="urn:microsoft.com/office/officeart/2005/8/layout/default"/>
    <dgm:cxn modelId="{E2D79940-1989-464B-9C6F-E7F251FCEFEB}" type="presParOf" srcId="{0BA800A8-971C-4F9B-A17F-10B514FCC1E4}" destId="{06983EAC-CF67-487E-A636-B65E18FDAC81}" srcOrd="2" destOrd="0" presId="urn:microsoft.com/office/officeart/2005/8/layout/default"/>
    <dgm:cxn modelId="{EF707FAE-1886-4A04-8485-1B5E4705A271}" type="presParOf" srcId="{0BA800A8-971C-4F9B-A17F-10B514FCC1E4}" destId="{1190164B-07C1-424E-B488-38CB18D4C556}" srcOrd="3" destOrd="0" presId="urn:microsoft.com/office/officeart/2005/8/layout/default"/>
    <dgm:cxn modelId="{7DE57D93-85B0-4416-894B-7E45BA8320D4}" type="presParOf" srcId="{0BA800A8-971C-4F9B-A17F-10B514FCC1E4}" destId="{333B14CC-2CAA-4353-AC84-9ECD94719606}" srcOrd="4" destOrd="0" presId="urn:microsoft.com/office/officeart/2005/8/layout/default"/>
    <dgm:cxn modelId="{E96E2615-60CF-44A0-8A01-B8A3B5AAF941}" type="presParOf" srcId="{0BA800A8-971C-4F9B-A17F-10B514FCC1E4}" destId="{6ACDB580-2529-43A7-A439-F7F776B178B8}" srcOrd="5" destOrd="0" presId="urn:microsoft.com/office/officeart/2005/8/layout/default"/>
    <dgm:cxn modelId="{D8895FCC-BED5-4369-8EA4-B1F41EF461BA}" type="presParOf" srcId="{0BA800A8-971C-4F9B-A17F-10B514FCC1E4}" destId="{307DDB18-E85B-4A4A-8323-C67DF0D049EA}"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8357C0-1F19-4A66-B516-30ADDCCECEE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EC0179F6-55DF-45EF-897F-1607D875E26A}">
      <dgm:prSet/>
      <dgm:spPr/>
      <dgm:t>
        <a:bodyPr/>
        <a:lstStyle/>
        <a:p>
          <a:r>
            <a:rPr lang="en-US"/>
            <a:t>Medical Cost not covered by insurance (Cash Medical Support) should be addressed in the agreement.</a:t>
          </a:r>
        </a:p>
      </dgm:t>
    </dgm:pt>
    <dgm:pt modelId="{E8162197-9C6C-45A2-87BB-CFD3D356194C}" type="parTrans" cxnId="{6EBC2139-36FD-443E-8F6F-07F52A1A184C}">
      <dgm:prSet/>
      <dgm:spPr/>
      <dgm:t>
        <a:bodyPr/>
        <a:lstStyle/>
        <a:p>
          <a:endParaRPr lang="en-US"/>
        </a:p>
      </dgm:t>
    </dgm:pt>
    <dgm:pt modelId="{BD4CE466-FCB0-48A3-8772-6621070D3922}" type="sibTrans" cxnId="{6EBC2139-36FD-443E-8F6F-07F52A1A184C}">
      <dgm:prSet/>
      <dgm:spPr/>
      <dgm:t>
        <a:bodyPr/>
        <a:lstStyle/>
        <a:p>
          <a:endParaRPr lang="en-US"/>
        </a:p>
      </dgm:t>
    </dgm:pt>
    <dgm:pt modelId="{F5FAEE5E-1862-4D84-8DD7-C835D38F36FC}">
      <dgm:prSet/>
      <dgm:spPr/>
      <dgm:t>
        <a:bodyPr/>
        <a:lstStyle/>
        <a:p>
          <a:r>
            <a:rPr lang="en-US"/>
            <a:t>Provide that the parents pay in accordance to their income shares, any reasonable and necessary unreimbursed medical or dental expenses.</a:t>
          </a:r>
        </a:p>
      </dgm:t>
    </dgm:pt>
    <dgm:pt modelId="{6928B3ED-38E9-4BB7-A09E-7219656BE239}" type="parTrans" cxnId="{30135675-1BA0-41AD-BA29-096626BDF2B8}">
      <dgm:prSet/>
      <dgm:spPr/>
      <dgm:t>
        <a:bodyPr/>
        <a:lstStyle/>
        <a:p>
          <a:endParaRPr lang="en-US"/>
        </a:p>
      </dgm:t>
    </dgm:pt>
    <dgm:pt modelId="{CE834D0D-6860-4638-A6A9-556D232BE77B}" type="sibTrans" cxnId="{30135675-1BA0-41AD-BA29-096626BDF2B8}">
      <dgm:prSet/>
      <dgm:spPr/>
      <dgm:t>
        <a:bodyPr/>
        <a:lstStyle/>
        <a:p>
          <a:endParaRPr lang="en-US"/>
        </a:p>
      </dgm:t>
    </dgm:pt>
    <dgm:pt modelId="{E0698EBC-A210-4217-9C3E-619139D41BA8}">
      <dgm:prSet/>
      <dgm:spPr/>
      <dgm:t>
        <a:bodyPr/>
        <a:lstStyle/>
        <a:p>
          <a:r>
            <a:rPr lang="en-US"/>
            <a:t>Medical or dental expenses shall include but not be limited to eyeglasses, prescription medication, prosthetics, orthodontics, and mental health or developmental disabilities services, including but not limited to services provided by a social worker, psychologist, psychiatrist, counselor, or therapist.</a:t>
          </a:r>
        </a:p>
      </dgm:t>
    </dgm:pt>
    <dgm:pt modelId="{AB7ABE33-1CD0-44E2-8B8E-CC089146606F}" type="parTrans" cxnId="{069D03E9-C96E-45CB-9D52-41F6C1DEBD6E}">
      <dgm:prSet/>
      <dgm:spPr/>
      <dgm:t>
        <a:bodyPr/>
        <a:lstStyle/>
        <a:p>
          <a:endParaRPr lang="en-US"/>
        </a:p>
      </dgm:t>
    </dgm:pt>
    <dgm:pt modelId="{083D7056-9880-4C99-894D-27FC47245794}" type="sibTrans" cxnId="{069D03E9-C96E-45CB-9D52-41F6C1DEBD6E}">
      <dgm:prSet/>
      <dgm:spPr/>
      <dgm:t>
        <a:bodyPr/>
        <a:lstStyle/>
        <a:p>
          <a:endParaRPr lang="en-US"/>
        </a:p>
      </dgm:t>
    </dgm:pt>
    <dgm:pt modelId="{C081BC3E-D314-496C-A849-0E7BEE4634C7}">
      <dgm:prSet/>
      <dgm:spPr/>
      <dgm:t>
        <a:bodyPr/>
        <a:lstStyle/>
        <a:p>
          <a:r>
            <a:rPr lang="en-US" dirty="0"/>
            <a:t>In the event, a parent fails to provide the unreimbursed medical, then the aggrieved parent will have the ability to file a show cause against the  parent for failure to pay unreimbursed medical.  The aggrieved party must give the parent copies of the medical bills and at least 30 days to make arrangements before filing a show cause.</a:t>
          </a:r>
        </a:p>
      </dgm:t>
    </dgm:pt>
    <dgm:pt modelId="{4215AE29-A2E1-4A93-8CAA-CABA8CE20226}" type="parTrans" cxnId="{D13CD11E-C90E-4C70-B9AA-E26588218947}">
      <dgm:prSet/>
      <dgm:spPr/>
      <dgm:t>
        <a:bodyPr/>
        <a:lstStyle/>
        <a:p>
          <a:endParaRPr lang="en-US"/>
        </a:p>
      </dgm:t>
    </dgm:pt>
    <dgm:pt modelId="{A86E37DE-5897-464B-B342-2FCB946D35CD}" type="sibTrans" cxnId="{D13CD11E-C90E-4C70-B9AA-E26588218947}">
      <dgm:prSet/>
      <dgm:spPr/>
      <dgm:t>
        <a:bodyPr/>
        <a:lstStyle/>
        <a:p>
          <a:endParaRPr lang="en-US"/>
        </a:p>
      </dgm:t>
    </dgm:pt>
    <dgm:pt modelId="{4A1F0EAF-87C9-4EB0-886C-366C03B6157E}" type="pres">
      <dgm:prSet presAssocID="{188357C0-1F19-4A66-B516-30ADDCCECEEB}" presName="CompostProcess" presStyleCnt="0">
        <dgm:presLayoutVars>
          <dgm:dir/>
          <dgm:resizeHandles val="exact"/>
        </dgm:presLayoutVars>
      </dgm:prSet>
      <dgm:spPr/>
    </dgm:pt>
    <dgm:pt modelId="{48D32B0A-5AAF-4F54-9A19-67319645CF00}" type="pres">
      <dgm:prSet presAssocID="{188357C0-1F19-4A66-B516-30ADDCCECEEB}" presName="arrow" presStyleLbl="bgShp" presStyleIdx="0" presStyleCnt="1"/>
      <dgm:spPr/>
    </dgm:pt>
    <dgm:pt modelId="{D877E31A-EEA9-4626-B00C-D31FC5E7ADEF}" type="pres">
      <dgm:prSet presAssocID="{188357C0-1F19-4A66-B516-30ADDCCECEEB}" presName="linearProcess" presStyleCnt="0"/>
      <dgm:spPr/>
    </dgm:pt>
    <dgm:pt modelId="{5F91D157-E387-4C5A-8538-F012C836F485}" type="pres">
      <dgm:prSet presAssocID="{EC0179F6-55DF-45EF-897F-1607D875E26A}" presName="textNode" presStyleLbl="node1" presStyleIdx="0" presStyleCnt="4">
        <dgm:presLayoutVars>
          <dgm:bulletEnabled val="1"/>
        </dgm:presLayoutVars>
      </dgm:prSet>
      <dgm:spPr/>
    </dgm:pt>
    <dgm:pt modelId="{99F29ACE-A9CD-4C5E-99E8-36593C07F409}" type="pres">
      <dgm:prSet presAssocID="{BD4CE466-FCB0-48A3-8772-6621070D3922}" presName="sibTrans" presStyleCnt="0"/>
      <dgm:spPr/>
    </dgm:pt>
    <dgm:pt modelId="{50D6765E-D804-4196-B0D9-C93D315A0FC5}" type="pres">
      <dgm:prSet presAssocID="{F5FAEE5E-1862-4D84-8DD7-C835D38F36FC}" presName="textNode" presStyleLbl="node1" presStyleIdx="1" presStyleCnt="4">
        <dgm:presLayoutVars>
          <dgm:bulletEnabled val="1"/>
        </dgm:presLayoutVars>
      </dgm:prSet>
      <dgm:spPr/>
    </dgm:pt>
    <dgm:pt modelId="{7981FC7E-9F5E-40FC-859F-B0B4A69F70E2}" type="pres">
      <dgm:prSet presAssocID="{CE834D0D-6860-4638-A6A9-556D232BE77B}" presName="sibTrans" presStyleCnt="0"/>
      <dgm:spPr/>
    </dgm:pt>
    <dgm:pt modelId="{B93A28E6-03C1-44B9-B456-85DDB384EEC2}" type="pres">
      <dgm:prSet presAssocID="{E0698EBC-A210-4217-9C3E-619139D41BA8}" presName="textNode" presStyleLbl="node1" presStyleIdx="2" presStyleCnt="4">
        <dgm:presLayoutVars>
          <dgm:bulletEnabled val="1"/>
        </dgm:presLayoutVars>
      </dgm:prSet>
      <dgm:spPr/>
    </dgm:pt>
    <dgm:pt modelId="{D214E0EA-4919-405E-807B-24EC22483ADD}" type="pres">
      <dgm:prSet presAssocID="{083D7056-9880-4C99-894D-27FC47245794}" presName="sibTrans" presStyleCnt="0"/>
      <dgm:spPr/>
    </dgm:pt>
    <dgm:pt modelId="{9DA58528-FE3E-4503-99CF-0ACB77B0BDC5}" type="pres">
      <dgm:prSet presAssocID="{C081BC3E-D314-496C-A849-0E7BEE4634C7}" presName="textNode" presStyleLbl="node1" presStyleIdx="3" presStyleCnt="4">
        <dgm:presLayoutVars>
          <dgm:bulletEnabled val="1"/>
        </dgm:presLayoutVars>
      </dgm:prSet>
      <dgm:spPr/>
    </dgm:pt>
  </dgm:ptLst>
  <dgm:cxnLst>
    <dgm:cxn modelId="{A6710F18-AE01-4CE5-8FD2-0F9849EAEE94}" type="presOf" srcId="{E0698EBC-A210-4217-9C3E-619139D41BA8}" destId="{B93A28E6-03C1-44B9-B456-85DDB384EEC2}" srcOrd="0" destOrd="0" presId="urn:microsoft.com/office/officeart/2005/8/layout/hProcess9"/>
    <dgm:cxn modelId="{D13CD11E-C90E-4C70-B9AA-E26588218947}" srcId="{188357C0-1F19-4A66-B516-30ADDCCECEEB}" destId="{C081BC3E-D314-496C-A849-0E7BEE4634C7}" srcOrd="3" destOrd="0" parTransId="{4215AE29-A2E1-4A93-8CAA-CABA8CE20226}" sibTransId="{A86E37DE-5897-464B-B342-2FCB946D35CD}"/>
    <dgm:cxn modelId="{6EBC2139-36FD-443E-8F6F-07F52A1A184C}" srcId="{188357C0-1F19-4A66-B516-30ADDCCECEEB}" destId="{EC0179F6-55DF-45EF-897F-1607D875E26A}" srcOrd="0" destOrd="0" parTransId="{E8162197-9C6C-45A2-87BB-CFD3D356194C}" sibTransId="{BD4CE466-FCB0-48A3-8772-6621070D3922}"/>
    <dgm:cxn modelId="{30135675-1BA0-41AD-BA29-096626BDF2B8}" srcId="{188357C0-1F19-4A66-B516-30ADDCCECEEB}" destId="{F5FAEE5E-1862-4D84-8DD7-C835D38F36FC}" srcOrd="1" destOrd="0" parTransId="{6928B3ED-38E9-4BB7-A09E-7219656BE239}" sibTransId="{CE834D0D-6860-4638-A6A9-556D232BE77B}"/>
    <dgm:cxn modelId="{646B668A-12D9-4F19-9EC0-79CC9FD20751}" type="presOf" srcId="{EC0179F6-55DF-45EF-897F-1607D875E26A}" destId="{5F91D157-E387-4C5A-8538-F012C836F485}" srcOrd="0" destOrd="0" presId="urn:microsoft.com/office/officeart/2005/8/layout/hProcess9"/>
    <dgm:cxn modelId="{2FD0F99E-B0DE-48E3-8D2F-357AD05184AC}" type="presOf" srcId="{C081BC3E-D314-496C-A849-0E7BEE4634C7}" destId="{9DA58528-FE3E-4503-99CF-0ACB77B0BDC5}" srcOrd="0" destOrd="0" presId="urn:microsoft.com/office/officeart/2005/8/layout/hProcess9"/>
    <dgm:cxn modelId="{FCD43DD2-A3CB-464C-963D-202152CA45E0}" type="presOf" srcId="{188357C0-1F19-4A66-B516-30ADDCCECEEB}" destId="{4A1F0EAF-87C9-4EB0-886C-366C03B6157E}" srcOrd="0" destOrd="0" presId="urn:microsoft.com/office/officeart/2005/8/layout/hProcess9"/>
    <dgm:cxn modelId="{069D03E9-C96E-45CB-9D52-41F6C1DEBD6E}" srcId="{188357C0-1F19-4A66-B516-30ADDCCECEEB}" destId="{E0698EBC-A210-4217-9C3E-619139D41BA8}" srcOrd="2" destOrd="0" parTransId="{AB7ABE33-1CD0-44E2-8B8E-CC089146606F}" sibTransId="{083D7056-9880-4C99-894D-27FC47245794}"/>
    <dgm:cxn modelId="{5EAF31F1-A6C2-4B1F-811C-251DB463D5FB}" type="presOf" srcId="{F5FAEE5E-1862-4D84-8DD7-C835D38F36FC}" destId="{50D6765E-D804-4196-B0D9-C93D315A0FC5}" srcOrd="0" destOrd="0" presId="urn:microsoft.com/office/officeart/2005/8/layout/hProcess9"/>
    <dgm:cxn modelId="{4C68F9DF-B2DA-49C9-ABD5-EEBF00E3899D}" type="presParOf" srcId="{4A1F0EAF-87C9-4EB0-886C-366C03B6157E}" destId="{48D32B0A-5AAF-4F54-9A19-67319645CF00}" srcOrd="0" destOrd="0" presId="urn:microsoft.com/office/officeart/2005/8/layout/hProcess9"/>
    <dgm:cxn modelId="{FCBC4901-7103-4368-8F16-2C3D4BF1AD22}" type="presParOf" srcId="{4A1F0EAF-87C9-4EB0-886C-366C03B6157E}" destId="{D877E31A-EEA9-4626-B00C-D31FC5E7ADEF}" srcOrd="1" destOrd="0" presId="urn:microsoft.com/office/officeart/2005/8/layout/hProcess9"/>
    <dgm:cxn modelId="{EA285BE2-7A13-4485-946B-F17E4FC1A840}" type="presParOf" srcId="{D877E31A-EEA9-4626-B00C-D31FC5E7ADEF}" destId="{5F91D157-E387-4C5A-8538-F012C836F485}" srcOrd="0" destOrd="0" presId="urn:microsoft.com/office/officeart/2005/8/layout/hProcess9"/>
    <dgm:cxn modelId="{92A6891F-FEE3-4E3E-8D86-012150FC8C57}" type="presParOf" srcId="{D877E31A-EEA9-4626-B00C-D31FC5E7ADEF}" destId="{99F29ACE-A9CD-4C5E-99E8-36593C07F409}" srcOrd="1" destOrd="0" presId="urn:microsoft.com/office/officeart/2005/8/layout/hProcess9"/>
    <dgm:cxn modelId="{DCB6096D-CFD0-4E59-B503-DAA182824C6A}" type="presParOf" srcId="{D877E31A-EEA9-4626-B00C-D31FC5E7ADEF}" destId="{50D6765E-D804-4196-B0D9-C93D315A0FC5}" srcOrd="2" destOrd="0" presId="urn:microsoft.com/office/officeart/2005/8/layout/hProcess9"/>
    <dgm:cxn modelId="{4A731276-2DA5-4923-A23D-23E52B6F84E1}" type="presParOf" srcId="{D877E31A-EEA9-4626-B00C-D31FC5E7ADEF}" destId="{7981FC7E-9F5E-40FC-859F-B0B4A69F70E2}" srcOrd="3" destOrd="0" presId="urn:microsoft.com/office/officeart/2005/8/layout/hProcess9"/>
    <dgm:cxn modelId="{53BC9FC5-F81F-475D-AE74-3CEFC47DEB71}" type="presParOf" srcId="{D877E31A-EEA9-4626-B00C-D31FC5E7ADEF}" destId="{B93A28E6-03C1-44B9-B456-85DDB384EEC2}" srcOrd="4" destOrd="0" presId="urn:microsoft.com/office/officeart/2005/8/layout/hProcess9"/>
    <dgm:cxn modelId="{C166178B-958C-4323-A773-553CD578C91D}" type="presParOf" srcId="{D877E31A-EEA9-4626-B00C-D31FC5E7ADEF}" destId="{D214E0EA-4919-405E-807B-24EC22483ADD}" srcOrd="5" destOrd="0" presId="urn:microsoft.com/office/officeart/2005/8/layout/hProcess9"/>
    <dgm:cxn modelId="{2530F300-0F32-4187-ACB4-E74A783611DC}" type="presParOf" srcId="{D877E31A-EEA9-4626-B00C-D31FC5E7ADEF}" destId="{9DA58528-FE3E-4503-99CF-0ACB77B0BDC5}"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54685F-3DBF-48EA-BB68-8A841C81568F}"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029123BB-1F66-4F7C-85F4-CE68B9479F24}">
      <dgm:prSet/>
      <dgm:spPr/>
      <dgm:t>
        <a:bodyPr/>
        <a:lstStyle/>
        <a:p>
          <a:r>
            <a:rPr lang="en-US" b="0" i="0"/>
            <a:t>If support overages exist, (i) to whom an overage is owed and the amount of the overage, (ii) the period of time for which such overage is calculated, and (iii) how such overage is to be paid - § 20-60.3 (9)(a).</a:t>
          </a:r>
          <a:endParaRPr lang="en-US"/>
        </a:p>
      </dgm:t>
    </dgm:pt>
    <dgm:pt modelId="{0E64E57F-78C6-4FE1-B0D5-2D922EEA9730}" type="parTrans" cxnId="{4C792DAE-36E9-4EC6-A385-4D07B22055E3}">
      <dgm:prSet/>
      <dgm:spPr/>
      <dgm:t>
        <a:bodyPr/>
        <a:lstStyle/>
        <a:p>
          <a:endParaRPr lang="en-US"/>
        </a:p>
      </dgm:t>
    </dgm:pt>
    <dgm:pt modelId="{2EE59F61-56F7-4221-96D5-E63E5B7FFF7F}" type="sibTrans" cxnId="{4C792DAE-36E9-4EC6-A385-4D07B22055E3}">
      <dgm:prSet/>
      <dgm:spPr/>
      <dgm:t>
        <a:bodyPr/>
        <a:lstStyle/>
        <a:p>
          <a:endParaRPr lang="en-US"/>
        </a:p>
      </dgm:t>
    </dgm:pt>
    <dgm:pt modelId="{9DED34F2-7F70-42BE-A39C-D78E5B362B59}">
      <dgm:prSet/>
      <dgm:spPr/>
      <dgm:t>
        <a:bodyPr/>
        <a:lstStyle/>
        <a:p>
          <a:r>
            <a:rPr lang="en-US" b="0" i="0"/>
            <a:t>Overages typically occur in motions for decrease</a:t>
          </a:r>
          <a:r>
            <a:rPr lang="en-US"/>
            <a:t>.</a:t>
          </a:r>
        </a:p>
      </dgm:t>
    </dgm:pt>
    <dgm:pt modelId="{771D073D-13AF-4671-A39E-1F250BBB3B37}" type="parTrans" cxnId="{18DD6543-08D0-42AC-9DB8-26E2A7377385}">
      <dgm:prSet/>
      <dgm:spPr/>
      <dgm:t>
        <a:bodyPr/>
        <a:lstStyle/>
        <a:p>
          <a:endParaRPr lang="en-US"/>
        </a:p>
      </dgm:t>
    </dgm:pt>
    <dgm:pt modelId="{7EF8346C-DAC1-498C-9E04-F1A483AE9A98}" type="sibTrans" cxnId="{18DD6543-08D0-42AC-9DB8-26E2A7377385}">
      <dgm:prSet/>
      <dgm:spPr/>
      <dgm:t>
        <a:bodyPr/>
        <a:lstStyle/>
        <a:p>
          <a:endParaRPr lang="en-US"/>
        </a:p>
      </dgm:t>
    </dgm:pt>
    <dgm:pt modelId="{FC5A7497-6102-4688-8E77-602ECF8D6A38}" type="pres">
      <dgm:prSet presAssocID="{A454685F-3DBF-48EA-BB68-8A841C81568F}" presName="hierChild1" presStyleCnt="0">
        <dgm:presLayoutVars>
          <dgm:chPref val="1"/>
          <dgm:dir/>
          <dgm:animOne val="branch"/>
          <dgm:animLvl val="lvl"/>
          <dgm:resizeHandles/>
        </dgm:presLayoutVars>
      </dgm:prSet>
      <dgm:spPr/>
    </dgm:pt>
    <dgm:pt modelId="{7FB58113-DA3C-4D46-A7CC-296A2FD75E1F}" type="pres">
      <dgm:prSet presAssocID="{029123BB-1F66-4F7C-85F4-CE68B9479F24}" presName="hierRoot1" presStyleCnt="0"/>
      <dgm:spPr/>
    </dgm:pt>
    <dgm:pt modelId="{B60F3B4E-08C7-4DA7-82D5-E82E88C5DEFE}" type="pres">
      <dgm:prSet presAssocID="{029123BB-1F66-4F7C-85F4-CE68B9479F24}" presName="composite" presStyleCnt="0"/>
      <dgm:spPr/>
    </dgm:pt>
    <dgm:pt modelId="{2584C997-87D0-482E-A7D7-1E3DE749664A}" type="pres">
      <dgm:prSet presAssocID="{029123BB-1F66-4F7C-85F4-CE68B9479F24}" presName="background" presStyleLbl="node0" presStyleIdx="0" presStyleCnt="2"/>
      <dgm:spPr/>
    </dgm:pt>
    <dgm:pt modelId="{9350C593-CDBF-4079-8DFF-EFFCE34023FC}" type="pres">
      <dgm:prSet presAssocID="{029123BB-1F66-4F7C-85F4-CE68B9479F24}" presName="text" presStyleLbl="fgAcc0" presStyleIdx="0" presStyleCnt="2">
        <dgm:presLayoutVars>
          <dgm:chPref val="3"/>
        </dgm:presLayoutVars>
      </dgm:prSet>
      <dgm:spPr/>
    </dgm:pt>
    <dgm:pt modelId="{5DE619C3-A372-4443-A0AC-C64CDD1D1BD4}" type="pres">
      <dgm:prSet presAssocID="{029123BB-1F66-4F7C-85F4-CE68B9479F24}" presName="hierChild2" presStyleCnt="0"/>
      <dgm:spPr/>
    </dgm:pt>
    <dgm:pt modelId="{C6830ABF-7678-4CC5-AA27-5B4856CD2157}" type="pres">
      <dgm:prSet presAssocID="{9DED34F2-7F70-42BE-A39C-D78E5B362B59}" presName="hierRoot1" presStyleCnt="0"/>
      <dgm:spPr/>
    </dgm:pt>
    <dgm:pt modelId="{E92B509A-FBBE-4E7F-892A-6156627DCCA2}" type="pres">
      <dgm:prSet presAssocID="{9DED34F2-7F70-42BE-A39C-D78E5B362B59}" presName="composite" presStyleCnt="0"/>
      <dgm:spPr/>
    </dgm:pt>
    <dgm:pt modelId="{DB949E44-9CBE-4F73-8266-F9B550513294}" type="pres">
      <dgm:prSet presAssocID="{9DED34F2-7F70-42BE-A39C-D78E5B362B59}" presName="background" presStyleLbl="node0" presStyleIdx="1" presStyleCnt="2"/>
      <dgm:spPr/>
    </dgm:pt>
    <dgm:pt modelId="{FD3D3114-9991-4302-AA6A-3C9CA9499E4F}" type="pres">
      <dgm:prSet presAssocID="{9DED34F2-7F70-42BE-A39C-D78E5B362B59}" presName="text" presStyleLbl="fgAcc0" presStyleIdx="1" presStyleCnt="2">
        <dgm:presLayoutVars>
          <dgm:chPref val="3"/>
        </dgm:presLayoutVars>
      </dgm:prSet>
      <dgm:spPr/>
    </dgm:pt>
    <dgm:pt modelId="{AF785A66-932D-460A-924C-8C67014FA940}" type="pres">
      <dgm:prSet presAssocID="{9DED34F2-7F70-42BE-A39C-D78E5B362B59}" presName="hierChild2" presStyleCnt="0"/>
      <dgm:spPr/>
    </dgm:pt>
  </dgm:ptLst>
  <dgm:cxnLst>
    <dgm:cxn modelId="{068AAB08-CE55-4707-B5C3-4AC53C3D38D8}" type="presOf" srcId="{029123BB-1F66-4F7C-85F4-CE68B9479F24}" destId="{9350C593-CDBF-4079-8DFF-EFFCE34023FC}" srcOrd="0" destOrd="0" presId="urn:microsoft.com/office/officeart/2005/8/layout/hierarchy1"/>
    <dgm:cxn modelId="{18DD6543-08D0-42AC-9DB8-26E2A7377385}" srcId="{A454685F-3DBF-48EA-BB68-8A841C81568F}" destId="{9DED34F2-7F70-42BE-A39C-D78E5B362B59}" srcOrd="1" destOrd="0" parTransId="{771D073D-13AF-4671-A39E-1F250BBB3B37}" sibTransId="{7EF8346C-DAC1-498C-9E04-F1A483AE9A98}"/>
    <dgm:cxn modelId="{4F1F414B-BE2E-46E9-90A5-91EF5033521A}" type="presOf" srcId="{A454685F-3DBF-48EA-BB68-8A841C81568F}" destId="{FC5A7497-6102-4688-8E77-602ECF8D6A38}" srcOrd="0" destOrd="0" presId="urn:microsoft.com/office/officeart/2005/8/layout/hierarchy1"/>
    <dgm:cxn modelId="{4C792DAE-36E9-4EC6-A385-4D07B22055E3}" srcId="{A454685F-3DBF-48EA-BB68-8A841C81568F}" destId="{029123BB-1F66-4F7C-85F4-CE68B9479F24}" srcOrd="0" destOrd="0" parTransId="{0E64E57F-78C6-4FE1-B0D5-2D922EEA9730}" sibTransId="{2EE59F61-56F7-4221-96D5-E63E5B7FFF7F}"/>
    <dgm:cxn modelId="{168D41F0-BE59-4C9B-8854-33FB1CAB7755}" type="presOf" srcId="{9DED34F2-7F70-42BE-A39C-D78E5B362B59}" destId="{FD3D3114-9991-4302-AA6A-3C9CA9499E4F}" srcOrd="0" destOrd="0" presId="urn:microsoft.com/office/officeart/2005/8/layout/hierarchy1"/>
    <dgm:cxn modelId="{A244E53B-39F6-468E-904B-EC037EC05801}" type="presParOf" srcId="{FC5A7497-6102-4688-8E77-602ECF8D6A38}" destId="{7FB58113-DA3C-4D46-A7CC-296A2FD75E1F}" srcOrd="0" destOrd="0" presId="urn:microsoft.com/office/officeart/2005/8/layout/hierarchy1"/>
    <dgm:cxn modelId="{E944DB2E-648B-467F-B8C6-74F084E7A683}" type="presParOf" srcId="{7FB58113-DA3C-4D46-A7CC-296A2FD75E1F}" destId="{B60F3B4E-08C7-4DA7-82D5-E82E88C5DEFE}" srcOrd="0" destOrd="0" presId="urn:microsoft.com/office/officeart/2005/8/layout/hierarchy1"/>
    <dgm:cxn modelId="{8928AA6C-D91C-4BE7-BF29-B77FA65F7F7F}" type="presParOf" srcId="{B60F3B4E-08C7-4DA7-82D5-E82E88C5DEFE}" destId="{2584C997-87D0-482E-A7D7-1E3DE749664A}" srcOrd="0" destOrd="0" presId="urn:microsoft.com/office/officeart/2005/8/layout/hierarchy1"/>
    <dgm:cxn modelId="{E64A1849-C846-44A9-8EEB-758390A54CE1}" type="presParOf" srcId="{B60F3B4E-08C7-4DA7-82D5-E82E88C5DEFE}" destId="{9350C593-CDBF-4079-8DFF-EFFCE34023FC}" srcOrd="1" destOrd="0" presId="urn:microsoft.com/office/officeart/2005/8/layout/hierarchy1"/>
    <dgm:cxn modelId="{CF32E545-C498-46F2-B1DD-EEBFD395C5A6}" type="presParOf" srcId="{7FB58113-DA3C-4D46-A7CC-296A2FD75E1F}" destId="{5DE619C3-A372-4443-A0AC-C64CDD1D1BD4}" srcOrd="1" destOrd="0" presId="urn:microsoft.com/office/officeart/2005/8/layout/hierarchy1"/>
    <dgm:cxn modelId="{E888E47D-E5F2-4CCB-B5F2-7A38BE331300}" type="presParOf" srcId="{FC5A7497-6102-4688-8E77-602ECF8D6A38}" destId="{C6830ABF-7678-4CC5-AA27-5B4856CD2157}" srcOrd="1" destOrd="0" presId="urn:microsoft.com/office/officeart/2005/8/layout/hierarchy1"/>
    <dgm:cxn modelId="{4CC4D27A-A9CE-4580-8763-536DF8BABFD1}" type="presParOf" srcId="{C6830ABF-7678-4CC5-AA27-5B4856CD2157}" destId="{E92B509A-FBBE-4E7F-892A-6156627DCCA2}" srcOrd="0" destOrd="0" presId="urn:microsoft.com/office/officeart/2005/8/layout/hierarchy1"/>
    <dgm:cxn modelId="{6D7E4143-4F9A-4C17-8B49-40501A0B8FD7}" type="presParOf" srcId="{E92B509A-FBBE-4E7F-892A-6156627DCCA2}" destId="{DB949E44-9CBE-4F73-8266-F9B550513294}" srcOrd="0" destOrd="0" presId="urn:microsoft.com/office/officeart/2005/8/layout/hierarchy1"/>
    <dgm:cxn modelId="{40E224E3-EC2A-4396-B614-C02895FF68D0}" type="presParOf" srcId="{E92B509A-FBBE-4E7F-892A-6156627DCCA2}" destId="{FD3D3114-9991-4302-AA6A-3C9CA9499E4F}" srcOrd="1" destOrd="0" presId="urn:microsoft.com/office/officeart/2005/8/layout/hierarchy1"/>
    <dgm:cxn modelId="{7A43747E-F8C1-44EE-9AB8-4540D207ABBB}" type="presParOf" srcId="{C6830ABF-7678-4CC5-AA27-5B4856CD2157}" destId="{AF785A66-932D-460A-924C-8C67014FA94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456B034-E8A2-4164-8458-10516108F47F}" type="doc">
      <dgm:prSet loTypeId="urn:microsoft.com/office/officeart/2016/7/layout/VerticalDownArrowProcess" loCatId="process" qsTypeId="urn:microsoft.com/office/officeart/2005/8/quickstyle/simple4" qsCatId="simple" csTypeId="urn:microsoft.com/office/officeart/2005/8/colors/accent2_2" csCatId="accent2" phldr="1"/>
      <dgm:spPr/>
      <dgm:t>
        <a:bodyPr/>
        <a:lstStyle/>
        <a:p>
          <a:endParaRPr lang="en-US"/>
        </a:p>
      </dgm:t>
    </dgm:pt>
    <dgm:pt modelId="{8C59DC1A-DF31-4566-8683-2B8DD3C962D2}">
      <dgm:prSet/>
      <dgm:spPr/>
      <dgm:t>
        <a:bodyPr/>
        <a:lstStyle/>
        <a:p>
          <a:r>
            <a:rPr lang="en-US"/>
            <a:t>Match</a:t>
          </a:r>
        </a:p>
      </dgm:t>
    </dgm:pt>
    <dgm:pt modelId="{D5148F3F-19C2-4D7F-8510-774816BD9813}" type="parTrans" cxnId="{908E2BB1-8006-4457-B420-23004C311EA4}">
      <dgm:prSet/>
      <dgm:spPr/>
      <dgm:t>
        <a:bodyPr/>
        <a:lstStyle/>
        <a:p>
          <a:endParaRPr lang="en-US"/>
        </a:p>
      </dgm:t>
    </dgm:pt>
    <dgm:pt modelId="{2AE3BF43-DCF1-4C96-BD74-61E6BA55D1BE}" type="sibTrans" cxnId="{908E2BB1-8006-4457-B420-23004C311EA4}">
      <dgm:prSet/>
      <dgm:spPr/>
      <dgm:t>
        <a:bodyPr/>
        <a:lstStyle/>
        <a:p>
          <a:endParaRPr lang="en-US"/>
        </a:p>
      </dgm:t>
    </dgm:pt>
    <dgm:pt modelId="{A41A7652-6562-49A4-BC90-E9D07410C5A9}">
      <dgm:prSet/>
      <dgm:spPr/>
      <dgm:t>
        <a:bodyPr/>
        <a:lstStyle/>
        <a:p>
          <a:r>
            <a:rPr lang="en-US"/>
            <a:t>- Court name and locality must match filing location</a:t>
          </a:r>
        </a:p>
      </dgm:t>
    </dgm:pt>
    <dgm:pt modelId="{68F72A4E-59B0-4E2F-A269-E497E9F11291}" type="parTrans" cxnId="{F355EF5E-7AF0-4272-8E96-9BEE351F8A4E}">
      <dgm:prSet/>
      <dgm:spPr/>
      <dgm:t>
        <a:bodyPr/>
        <a:lstStyle/>
        <a:p>
          <a:endParaRPr lang="en-US"/>
        </a:p>
      </dgm:t>
    </dgm:pt>
    <dgm:pt modelId="{C3146456-3DCB-442C-9082-BAF1E1C79E7F}" type="sibTrans" cxnId="{F355EF5E-7AF0-4272-8E96-9BEE351F8A4E}">
      <dgm:prSet/>
      <dgm:spPr/>
      <dgm:t>
        <a:bodyPr/>
        <a:lstStyle/>
        <a:p>
          <a:endParaRPr lang="en-US"/>
        </a:p>
      </dgm:t>
    </dgm:pt>
    <dgm:pt modelId="{1D29B34D-847F-4540-B122-AD2B520E9555}">
      <dgm:prSet/>
      <dgm:spPr/>
      <dgm:t>
        <a:bodyPr/>
        <a:lstStyle/>
        <a:p>
          <a:r>
            <a:rPr lang="en-US"/>
            <a:t>Verify</a:t>
          </a:r>
        </a:p>
      </dgm:t>
    </dgm:pt>
    <dgm:pt modelId="{5255423A-10A4-48EE-AC7A-C9567291B2F8}" type="parTrans" cxnId="{E27ACFE7-94C2-483E-A41D-20D890C10A88}">
      <dgm:prSet/>
      <dgm:spPr/>
      <dgm:t>
        <a:bodyPr/>
        <a:lstStyle/>
        <a:p>
          <a:endParaRPr lang="en-US"/>
        </a:p>
      </dgm:t>
    </dgm:pt>
    <dgm:pt modelId="{4EB2CF45-D391-4CFC-A621-01DE2D01E7A0}" type="sibTrans" cxnId="{E27ACFE7-94C2-483E-A41D-20D890C10A88}">
      <dgm:prSet/>
      <dgm:spPr/>
      <dgm:t>
        <a:bodyPr/>
        <a:lstStyle/>
        <a:p>
          <a:endParaRPr lang="en-US"/>
        </a:p>
      </dgm:t>
    </dgm:pt>
    <dgm:pt modelId="{24368C52-B59A-4373-9EC2-CB42F7C7BAF3}">
      <dgm:prSet/>
      <dgm:spPr/>
      <dgm:t>
        <a:bodyPr/>
        <a:lstStyle/>
        <a:p>
          <a:r>
            <a:rPr lang="en-US"/>
            <a:t>- Verify case number, DCSE case number, parties' names, DOBs, SSNs</a:t>
          </a:r>
        </a:p>
      </dgm:t>
    </dgm:pt>
    <dgm:pt modelId="{368171C5-E15F-4003-97ED-5981E25BD795}" type="parTrans" cxnId="{7513A531-5939-4F4E-B606-580E250546C9}">
      <dgm:prSet/>
      <dgm:spPr/>
      <dgm:t>
        <a:bodyPr/>
        <a:lstStyle/>
        <a:p>
          <a:endParaRPr lang="en-US"/>
        </a:p>
      </dgm:t>
    </dgm:pt>
    <dgm:pt modelId="{14B64FB0-82D8-4450-8CB0-CCB36877F28F}" type="sibTrans" cxnId="{7513A531-5939-4F4E-B606-580E250546C9}">
      <dgm:prSet/>
      <dgm:spPr/>
      <dgm:t>
        <a:bodyPr/>
        <a:lstStyle/>
        <a:p>
          <a:endParaRPr lang="en-US"/>
        </a:p>
      </dgm:t>
    </dgm:pt>
    <dgm:pt modelId="{A8FA5D5C-AC79-4C1C-82CF-12CEE121939F}">
      <dgm:prSet/>
      <dgm:spPr/>
      <dgm:t>
        <a:bodyPr/>
        <a:lstStyle/>
        <a:p>
          <a:r>
            <a:rPr lang="en-US"/>
            <a:t>Include</a:t>
          </a:r>
        </a:p>
      </dgm:t>
    </dgm:pt>
    <dgm:pt modelId="{6388F196-577A-420A-9AE5-BF6E30B7CDA1}" type="parTrans" cxnId="{979787BA-0C01-4880-A317-951AA61AE749}">
      <dgm:prSet/>
      <dgm:spPr/>
      <dgm:t>
        <a:bodyPr/>
        <a:lstStyle/>
        <a:p>
          <a:endParaRPr lang="en-US"/>
        </a:p>
      </dgm:t>
    </dgm:pt>
    <dgm:pt modelId="{6CF766B6-7A0F-474C-B3E4-A1DEF74633B3}" type="sibTrans" cxnId="{979787BA-0C01-4880-A317-951AA61AE749}">
      <dgm:prSet/>
      <dgm:spPr/>
      <dgm:t>
        <a:bodyPr/>
        <a:lstStyle/>
        <a:p>
          <a:endParaRPr lang="en-US"/>
        </a:p>
      </dgm:t>
    </dgm:pt>
    <dgm:pt modelId="{9F4B5BB7-F281-4051-BEE7-CB7C2172B1AA}">
      <dgm:prSet/>
      <dgm:spPr/>
      <dgm:t>
        <a:bodyPr/>
        <a:lstStyle/>
        <a:p>
          <a:r>
            <a:rPr lang="en-US" dirty="0"/>
            <a:t>- Include employer information for wage withholding. Identify who was present at the mediation</a:t>
          </a:r>
        </a:p>
      </dgm:t>
    </dgm:pt>
    <dgm:pt modelId="{69907B24-2BDD-4A81-986E-1533CFFA5650}" type="parTrans" cxnId="{9C4DDEEF-7388-4600-902E-4932C237F5AD}">
      <dgm:prSet/>
      <dgm:spPr/>
      <dgm:t>
        <a:bodyPr/>
        <a:lstStyle/>
        <a:p>
          <a:endParaRPr lang="en-US"/>
        </a:p>
      </dgm:t>
    </dgm:pt>
    <dgm:pt modelId="{CE23DA48-E3E6-4A3F-9532-5BD87BA6D19A}" type="sibTrans" cxnId="{9C4DDEEF-7388-4600-902E-4932C237F5AD}">
      <dgm:prSet/>
      <dgm:spPr/>
      <dgm:t>
        <a:bodyPr/>
        <a:lstStyle/>
        <a:p>
          <a:endParaRPr lang="en-US"/>
        </a:p>
      </dgm:t>
    </dgm:pt>
    <dgm:pt modelId="{78BDE63B-78A3-4260-AEC4-4855C5E29D32}" type="pres">
      <dgm:prSet presAssocID="{9456B034-E8A2-4164-8458-10516108F47F}" presName="Name0" presStyleCnt="0">
        <dgm:presLayoutVars>
          <dgm:dir/>
          <dgm:animLvl val="lvl"/>
          <dgm:resizeHandles val="exact"/>
        </dgm:presLayoutVars>
      </dgm:prSet>
      <dgm:spPr/>
    </dgm:pt>
    <dgm:pt modelId="{10D83AC2-951B-4BD2-8913-323810D9F566}" type="pres">
      <dgm:prSet presAssocID="{A8FA5D5C-AC79-4C1C-82CF-12CEE121939F}" presName="boxAndChildren" presStyleCnt="0"/>
      <dgm:spPr/>
    </dgm:pt>
    <dgm:pt modelId="{83075EB2-7920-4136-9366-F57111B38B85}" type="pres">
      <dgm:prSet presAssocID="{A8FA5D5C-AC79-4C1C-82CF-12CEE121939F}" presName="parentTextBox" presStyleLbl="alignNode1" presStyleIdx="0" presStyleCnt="3"/>
      <dgm:spPr/>
    </dgm:pt>
    <dgm:pt modelId="{E1828B85-A5EA-4AAB-A03C-F67485A15186}" type="pres">
      <dgm:prSet presAssocID="{A8FA5D5C-AC79-4C1C-82CF-12CEE121939F}" presName="descendantBox" presStyleLbl="bgAccFollowNode1" presStyleIdx="0" presStyleCnt="3"/>
      <dgm:spPr/>
    </dgm:pt>
    <dgm:pt modelId="{B9E0A37F-430D-4B98-A2D8-BF6868391A6F}" type="pres">
      <dgm:prSet presAssocID="{4EB2CF45-D391-4CFC-A621-01DE2D01E7A0}" presName="sp" presStyleCnt="0"/>
      <dgm:spPr/>
    </dgm:pt>
    <dgm:pt modelId="{C5441180-6508-4352-B097-2F3551DD1977}" type="pres">
      <dgm:prSet presAssocID="{1D29B34D-847F-4540-B122-AD2B520E9555}" presName="arrowAndChildren" presStyleCnt="0"/>
      <dgm:spPr/>
    </dgm:pt>
    <dgm:pt modelId="{0490B1F8-AD68-40B4-BE07-B84105E822BF}" type="pres">
      <dgm:prSet presAssocID="{1D29B34D-847F-4540-B122-AD2B520E9555}" presName="parentTextArrow" presStyleLbl="node1" presStyleIdx="0" presStyleCnt="0"/>
      <dgm:spPr/>
    </dgm:pt>
    <dgm:pt modelId="{FF21C401-525A-4E76-9AF6-629C58E1445D}" type="pres">
      <dgm:prSet presAssocID="{1D29B34D-847F-4540-B122-AD2B520E9555}" presName="arrow" presStyleLbl="alignNode1" presStyleIdx="1" presStyleCnt="3"/>
      <dgm:spPr/>
    </dgm:pt>
    <dgm:pt modelId="{2E911A77-003A-4E1E-A189-3CDEB78AA3E7}" type="pres">
      <dgm:prSet presAssocID="{1D29B34D-847F-4540-B122-AD2B520E9555}" presName="descendantArrow" presStyleLbl="bgAccFollowNode1" presStyleIdx="1" presStyleCnt="3"/>
      <dgm:spPr/>
    </dgm:pt>
    <dgm:pt modelId="{37B019F7-33E5-4E8E-A6B0-8DA5FE9D169E}" type="pres">
      <dgm:prSet presAssocID="{2AE3BF43-DCF1-4C96-BD74-61E6BA55D1BE}" presName="sp" presStyleCnt="0"/>
      <dgm:spPr/>
    </dgm:pt>
    <dgm:pt modelId="{ED3FC04D-7B57-45AA-BF6B-E259EB32F6B9}" type="pres">
      <dgm:prSet presAssocID="{8C59DC1A-DF31-4566-8683-2B8DD3C962D2}" presName="arrowAndChildren" presStyleCnt="0"/>
      <dgm:spPr/>
    </dgm:pt>
    <dgm:pt modelId="{736D08C2-5C7F-4F8D-9BFF-6C17A24A21A6}" type="pres">
      <dgm:prSet presAssocID="{8C59DC1A-DF31-4566-8683-2B8DD3C962D2}" presName="parentTextArrow" presStyleLbl="node1" presStyleIdx="0" presStyleCnt="0"/>
      <dgm:spPr/>
    </dgm:pt>
    <dgm:pt modelId="{420E5BE2-D599-4A3E-B99B-B8E160CFD4DF}" type="pres">
      <dgm:prSet presAssocID="{8C59DC1A-DF31-4566-8683-2B8DD3C962D2}" presName="arrow" presStyleLbl="alignNode1" presStyleIdx="2" presStyleCnt="3"/>
      <dgm:spPr/>
    </dgm:pt>
    <dgm:pt modelId="{EC235FDC-6029-47FB-8490-E533FE9BDC60}" type="pres">
      <dgm:prSet presAssocID="{8C59DC1A-DF31-4566-8683-2B8DD3C962D2}" presName="descendantArrow" presStyleLbl="bgAccFollowNode1" presStyleIdx="2" presStyleCnt="3"/>
      <dgm:spPr/>
    </dgm:pt>
  </dgm:ptLst>
  <dgm:cxnLst>
    <dgm:cxn modelId="{04C8310B-594D-4462-AF20-FC222694503B}" type="presOf" srcId="{8C59DC1A-DF31-4566-8683-2B8DD3C962D2}" destId="{420E5BE2-D599-4A3E-B99B-B8E160CFD4DF}" srcOrd="1" destOrd="0" presId="urn:microsoft.com/office/officeart/2016/7/layout/VerticalDownArrowProcess"/>
    <dgm:cxn modelId="{4FB7AD13-1FC3-47C3-B8D4-307F085C39A6}" type="presOf" srcId="{A8FA5D5C-AC79-4C1C-82CF-12CEE121939F}" destId="{83075EB2-7920-4136-9366-F57111B38B85}" srcOrd="0" destOrd="0" presId="urn:microsoft.com/office/officeart/2016/7/layout/VerticalDownArrowProcess"/>
    <dgm:cxn modelId="{7513A531-5939-4F4E-B606-580E250546C9}" srcId="{1D29B34D-847F-4540-B122-AD2B520E9555}" destId="{24368C52-B59A-4373-9EC2-CB42F7C7BAF3}" srcOrd="0" destOrd="0" parTransId="{368171C5-E15F-4003-97ED-5981E25BD795}" sibTransId="{14B64FB0-82D8-4450-8CB0-CCB36877F28F}"/>
    <dgm:cxn modelId="{F355EF5E-7AF0-4272-8E96-9BEE351F8A4E}" srcId="{8C59DC1A-DF31-4566-8683-2B8DD3C962D2}" destId="{A41A7652-6562-49A4-BC90-E9D07410C5A9}" srcOrd="0" destOrd="0" parTransId="{68F72A4E-59B0-4E2F-A269-E497E9F11291}" sibTransId="{C3146456-3DCB-442C-9082-BAF1E1C79E7F}"/>
    <dgm:cxn modelId="{CB298F62-8640-4599-886D-4495F093E0B1}" type="presOf" srcId="{24368C52-B59A-4373-9EC2-CB42F7C7BAF3}" destId="{2E911A77-003A-4E1E-A189-3CDEB78AA3E7}" srcOrd="0" destOrd="0" presId="urn:microsoft.com/office/officeart/2016/7/layout/VerticalDownArrowProcess"/>
    <dgm:cxn modelId="{D3B0DD71-99E5-4241-9FFE-2ADBF302D060}" type="presOf" srcId="{8C59DC1A-DF31-4566-8683-2B8DD3C962D2}" destId="{736D08C2-5C7F-4F8D-9BFF-6C17A24A21A6}" srcOrd="0" destOrd="0" presId="urn:microsoft.com/office/officeart/2016/7/layout/VerticalDownArrowProcess"/>
    <dgm:cxn modelId="{255B547A-B50F-4C1C-BF1E-A45D7610BBCA}" type="presOf" srcId="{A41A7652-6562-49A4-BC90-E9D07410C5A9}" destId="{EC235FDC-6029-47FB-8490-E533FE9BDC60}" srcOrd="0" destOrd="0" presId="urn:microsoft.com/office/officeart/2016/7/layout/VerticalDownArrowProcess"/>
    <dgm:cxn modelId="{99A8118D-5B33-44E0-91AC-A2E61EC755A8}" type="presOf" srcId="{1D29B34D-847F-4540-B122-AD2B520E9555}" destId="{0490B1F8-AD68-40B4-BE07-B84105E822BF}" srcOrd="0" destOrd="0" presId="urn:microsoft.com/office/officeart/2016/7/layout/VerticalDownArrowProcess"/>
    <dgm:cxn modelId="{9258D094-4BC2-4650-B0F9-128913E2ADBB}" type="presOf" srcId="{9F4B5BB7-F281-4051-BEE7-CB7C2172B1AA}" destId="{E1828B85-A5EA-4AAB-A03C-F67485A15186}" srcOrd="0" destOrd="0" presId="urn:microsoft.com/office/officeart/2016/7/layout/VerticalDownArrowProcess"/>
    <dgm:cxn modelId="{908E2BB1-8006-4457-B420-23004C311EA4}" srcId="{9456B034-E8A2-4164-8458-10516108F47F}" destId="{8C59DC1A-DF31-4566-8683-2B8DD3C962D2}" srcOrd="0" destOrd="0" parTransId="{D5148F3F-19C2-4D7F-8510-774816BD9813}" sibTransId="{2AE3BF43-DCF1-4C96-BD74-61E6BA55D1BE}"/>
    <dgm:cxn modelId="{979787BA-0C01-4880-A317-951AA61AE749}" srcId="{9456B034-E8A2-4164-8458-10516108F47F}" destId="{A8FA5D5C-AC79-4C1C-82CF-12CEE121939F}" srcOrd="2" destOrd="0" parTransId="{6388F196-577A-420A-9AE5-BF6E30B7CDA1}" sibTransId="{6CF766B6-7A0F-474C-B3E4-A1DEF74633B3}"/>
    <dgm:cxn modelId="{E27ACFE7-94C2-483E-A41D-20D890C10A88}" srcId="{9456B034-E8A2-4164-8458-10516108F47F}" destId="{1D29B34D-847F-4540-B122-AD2B520E9555}" srcOrd="1" destOrd="0" parTransId="{5255423A-10A4-48EE-AC7A-C9567291B2F8}" sibTransId="{4EB2CF45-D391-4CFC-A621-01DE2D01E7A0}"/>
    <dgm:cxn modelId="{9C4DDEEF-7388-4600-902E-4932C237F5AD}" srcId="{A8FA5D5C-AC79-4C1C-82CF-12CEE121939F}" destId="{9F4B5BB7-F281-4051-BEE7-CB7C2172B1AA}" srcOrd="0" destOrd="0" parTransId="{69907B24-2BDD-4A81-986E-1533CFFA5650}" sibTransId="{CE23DA48-E3E6-4A3F-9532-5BD87BA6D19A}"/>
    <dgm:cxn modelId="{8471D3FA-99C0-40CC-B271-633B45E05CB6}" type="presOf" srcId="{9456B034-E8A2-4164-8458-10516108F47F}" destId="{78BDE63B-78A3-4260-AEC4-4855C5E29D32}" srcOrd="0" destOrd="0" presId="urn:microsoft.com/office/officeart/2016/7/layout/VerticalDownArrowProcess"/>
    <dgm:cxn modelId="{ED9A82FF-6CF6-4A45-AF63-8EDB58874ECA}" type="presOf" srcId="{1D29B34D-847F-4540-B122-AD2B520E9555}" destId="{FF21C401-525A-4E76-9AF6-629C58E1445D}" srcOrd="1" destOrd="0" presId="urn:microsoft.com/office/officeart/2016/7/layout/VerticalDownArrowProcess"/>
    <dgm:cxn modelId="{654339E8-5182-4A77-81CB-60D0DB563BD4}" type="presParOf" srcId="{78BDE63B-78A3-4260-AEC4-4855C5E29D32}" destId="{10D83AC2-951B-4BD2-8913-323810D9F566}" srcOrd="0" destOrd="0" presId="urn:microsoft.com/office/officeart/2016/7/layout/VerticalDownArrowProcess"/>
    <dgm:cxn modelId="{D87929DC-5B6E-40FD-A397-4EDF53F81C34}" type="presParOf" srcId="{10D83AC2-951B-4BD2-8913-323810D9F566}" destId="{83075EB2-7920-4136-9366-F57111B38B85}" srcOrd="0" destOrd="0" presId="urn:microsoft.com/office/officeart/2016/7/layout/VerticalDownArrowProcess"/>
    <dgm:cxn modelId="{56F8A1AF-DEF8-4654-B416-1CE990A9DC83}" type="presParOf" srcId="{10D83AC2-951B-4BD2-8913-323810D9F566}" destId="{E1828B85-A5EA-4AAB-A03C-F67485A15186}" srcOrd="1" destOrd="0" presId="urn:microsoft.com/office/officeart/2016/7/layout/VerticalDownArrowProcess"/>
    <dgm:cxn modelId="{240BD5DD-91C7-4FA9-B89F-207498E8F351}" type="presParOf" srcId="{78BDE63B-78A3-4260-AEC4-4855C5E29D32}" destId="{B9E0A37F-430D-4B98-A2D8-BF6868391A6F}" srcOrd="1" destOrd="0" presId="urn:microsoft.com/office/officeart/2016/7/layout/VerticalDownArrowProcess"/>
    <dgm:cxn modelId="{5F83F139-6B0A-4DB4-BBD5-2E06028725E9}" type="presParOf" srcId="{78BDE63B-78A3-4260-AEC4-4855C5E29D32}" destId="{C5441180-6508-4352-B097-2F3551DD1977}" srcOrd="2" destOrd="0" presId="urn:microsoft.com/office/officeart/2016/7/layout/VerticalDownArrowProcess"/>
    <dgm:cxn modelId="{399615D5-5DE3-4203-AD88-71D75AC1C3CE}" type="presParOf" srcId="{C5441180-6508-4352-B097-2F3551DD1977}" destId="{0490B1F8-AD68-40B4-BE07-B84105E822BF}" srcOrd="0" destOrd="0" presId="urn:microsoft.com/office/officeart/2016/7/layout/VerticalDownArrowProcess"/>
    <dgm:cxn modelId="{E730B5C5-1FEF-4F49-91C5-E9AA05DF95E8}" type="presParOf" srcId="{C5441180-6508-4352-B097-2F3551DD1977}" destId="{FF21C401-525A-4E76-9AF6-629C58E1445D}" srcOrd="1" destOrd="0" presId="urn:microsoft.com/office/officeart/2016/7/layout/VerticalDownArrowProcess"/>
    <dgm:cxn modelId="{3F2EC30C-5C25-424F-A388-EB3BB1A8E554}" type="presParOf" srcId="{C5441180-6508-4352-B097-2F3551DD1977}" destId="{2E911A77-003A-4E1E-A189-3CDEB78AA3E7}" srcOrd="2" destOrd="0" presId="urn:microsoft.com/office/officeart/2016/7/layout/VerticalDownArrowProcess"/>
    <dgm:cxn modelId="{0714774F-6E4E-407B-9067-338739CE1403}" type="presParOf" srcId="{78BDE63B-78A3-4260-AEC4-4855C5E29D32}" destId="{37B019F7-33E5-4E8E-A6B0-8DA5FE9D169E}" srcOrd="3" destOrd="0" presId="urn:microsoft.com/office/officeart/2016/7/layout/VerticalDownArrowProcess"/>
    <dgm:cxn modelId="{4F6C978E-73AA-4AF6-B267-3B23C02E32C0}" type="presParOf" srcId="{78BDE63B-78A3-4260-AEC4-4855C5E29D32}" destId="{ED3FC04D-7B57-45AA-BF6B-E259EB32F6B9}" srcOrd="4" destOrd="0" presId="urn:microsoft.com/office/officeart/2016/7/layout/VerticalDownArrowProcess"/>
    <dgm:cxn modelId="{87D7BF5F-59AF-4F7B-A824-4DFCCCC086CB}" type="presParOf" srcId="{ED3FC04D-7B57-45AA-BF6B-E259EB32F6B9}" destId="{736D08C2-5C7F-4F8D-9BFF-6C17A24A21A6}" srcOrd="0" destOrd="0" presId="urn:microsoft.com/office/officeart/2016/7/layout/VerticalDownArrowProcess"/>
    <dgm:cxn modelId="{8D640485-88A1-42C7-BC42-39B8D642BF95}" type="presParOf" srcId="{ED3FC04D-7B57-45AA-BF6B-E259EB32F6B9}" destId="{420E5BE2-D599-4A3E-B99B-B8E160CFD4DF}" srcOrd="1" destOrd="0" presId="urn:microsoft.com/office/officeart/2016/7/layout/VerticalDownArrowProcess"/>
    <dgm:cxn modelId="{04A66356-F800-4AC3-B0DD-E60CCD2FA483}" type="presParOf" srcId="{ED3FC04D-7B57-45AA-BF6B-E259EB32F6B9}" destId="{EC235FDC-6029-47FB-8490-E533FE9BDC60}"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0D4653-C06A-4D3B-85A7-8BDD00A3994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E4AC3A2-CBE1-4B7E-AF30-B3330498A072}">
      <dgm:prSet/>
      <dgm:spPr/>
      <dgm:t>
        <a:bodyPr/>
        <a:lstStyle/>
        <a:p>
          <a:r>
            <a:rPr lang="en-US"/>
            <a:t>✅ Agreements vs Orders</a:t>
          </a:r>
        </a:p>
      </dgm:t>
    </dgm:pt>
    <dgm:pt modelId="{9EEC5B8D-15F6-4B90-BB87-137E93F0F35C}" type="parTrans" cxnId="{4671A26E-973A-47AC-AC13-54F08542FE70}">
      <dgm:prSet/>
      <dgm:spPr/>
      <dgm:t>
        <a:bodyPr/>
        <a:lstStyle/>
        <a:p>
          <a:endParaRPr lang="en-US"/>
        </a:p>
      </dgm:t>
    </dgm:pt>
    <dgm:pt modelId="{45773C1E-311F-4632-B83C-965E4CD263AE}" type="sibTrans" cxnId="{4671A26E-973A-47AC-AC13-54F08542FE70}">
      <dgm:prSet/>
      <dgm:spPr/>
      <dgm:t>
        <a:bodyPr/>
        <a:lstStyle/>
        <a:p>
          <a:endParaRPr lang="en-US"/>
        </a:p>
      </dgm:t>
    </dgm:pt>
    <dgm:pt modelId="{B6D4DF16-2FB0-42AB-9C51-7416AA839D40}">
      <dgm:prSet/>
      <dgm:spPr/>
      <dgm:t>
        <a:bodyPr/>
        <a:lstStyle/>
        <a:p>
          <a:r>
            <a:rPr lang="en-US" dirty="0"/>
            <a:t>- Virginia Code § 20-60.3 applies to orders, not agreements.</a:t>
          </a:r>
        </a:p>
      </dgm:t>
    </dgm:pt>
    <dgm:pt modelId="{138C84B3-AA7E-419A-BCBD-9E86D4224F86}" type="parTrans" cxnId="{4E0E5851-E652-42DC-B5B2-8BF56D543CE6}">
      <dgm:prSet/>
      <dgm:spPr/>
      <dgm:t>
        <a:bodyPr/>
        <a:lstStyle/>
        <a:p>
          <a:endParaRPr lang="en-US"/>
        </a:p>
      </dgm:t>
    </dgm:pt>
    <dgm:pt modelId="{E5CF0D06-1C28-4771-B826-A96F0357F8C2}" type="sibTrans" cxnId="{4E0E5851-E652-42DC-B5B2-8BF56D543CE6}">
      <dgm:prSet/>
      <dgm:spPr/>
      <dgm:t>
        <a:bodyPr/>
        <a:lstStyle/>
        <a:p>
          <a:endParaRPr lang="en-US"/>
        </a:p>
      </dgm:t>
    </dgm:pt>
    <dgm:pt modelId="{9881CBB7-2BB7-4E37-9737-C79D4E9A3C1D}">
      <dgm:prSet/>
      <dgm:spPr/>
      <dgm:t>
        <a:bodyPr/>
        <a:lstStyle/>
        <a:p>
          <a:r>
            <a:rPr lang="en-US" dirty="0"/>
            <a:t>- BUT, if the agreement is incorporated into a court order, best practice to incorporate § 20-60.3  provisions </a:t>
          </a:r>
        </a:p>
      </dgm:t>
    </dgm:pt>
    <dgm:pt modelId="{62230B81-9F7D-45AE-8552-B703773BCEBC}" type="parTrans" cxnId="{36DA45A3-5218-4C34-AECA-38348A37ABB3}">
      <dgm:prSet/>
      <dgm:spPr/>
      <dgm:t>
        <a:bodyPr/>
        <a:lstStyle/>
        <a:p>
          <a:endParaRPr lang="en-US"/>
        </a:p>
      </dgm:t>
    </dgm:pt>
    <dgm:pt modelId="{583BF611-C985-4F5C-9B94-B5F250331E88}" type="sibTrans" cxnId="{36DA45A3-5218-4C34-AECA-38348A37ABB3}">
      <dgm:prSet/>
      <dgm:spPr/>
      <dgm:t>
        <a:bodyPr/>
        <a:lstStyle/>
        <a:p>
          <a:endParaRPr lang="en-US"/>
        </a:p>
      </dgm:t>
    </dgm:pt>
    <dgm:pt modelId="{F1A3C30D-7403-45F2-B1CF-D397A8D48974}">
      <dgm:prSet/>
      <dgm:spPr/>
      <dgm:t>
        <a:bodyPr/>
        <a:lstStyle/>
        <a:p>
          <a:r>
            <a:rPr lang="en-US" dirty="0"/>
            <a:t>- All agreement terms should be set forth in detail so that they are enforceable</a:t>
          </a:r>
        </a:p>
      </dgm:t>
    </dgm:pt>
    <dgm:pt modelId="{F6550DCC-F20C-4ECC-B555-3C3FA3716A07}" type="parTrans" cxnId="{01A25FF6-06FC-43CF-81E2-FDFF65658E9F}">
      <dgm:prSet/>
      <dgm:spPr/>
      <dgm:t>
        <a:bodyPr/>
        <a:lstStyle/>
        <a:p>
          <a:endParaRPr lang="en-US"/>
        </a:p>
      </dgm:t>
    </dgm:pt>
    <dgm:pt modelId="{0ACEEF5D-E0F2-4019-9391-347E862D2942}" type="sibTrans" cxnId="{01A25FF6-06FC-43CF-81E2-FDFF65658E9F}">
      <dgm:prSet/>
      <dgm:spPr/>
      <dgm:t>
        <a:bodyPr/>
        <a:lstStyle/>
        <a:p>
          <a:endParaRPr lang="en-US"/>
        </a:p>
      </dgm:t>
    </dgm:pt>
    <dgm:pt modelId="{0B716F02-39F6-472D-A7D7-995784DD0FAA}">
      <dgm:prSet/>
      <dgm:spPr/>
      <dgm:t>
        <a:bodyPr/>
        <a:lstStyle/>
        <a:p>
          <a:r>
            <a:rPr lang="en-US"/>
            <a:t>✅ Addressing Arrearages</a:t>
          </a:r>
        </a:p>
      </dgm:t>
    </dgm:pt>
    <dgm:pt modelId="{4513A441-25EB-4C64-903E-9CD231D62346}" type="parTrans" cxnId="{4FFC3094-85D8-4223-AEC0-534DBA349CAB}">
      <dgm:prSet/>
      <dgm:spPr/>
      <dgm:t>
        <a:bodyPr/>
        <a:lstStyle/>
        <a:p>
          <a:endParaRPr lang="en-US"/>
        </a:p>
      </dgm:t>
    </dgm:pt>
    <dgm:pt modelId="{902B8FD0-E408-4EF4-BA80-66E554E75C2C}" type="sibTrans" cxnId="{4FFC3094-85D8-4223-AEC0-534DBA349CAB}">
      <dgm:prSet/>
      <dgm:spPr/>
      <dgm:t>
        <a:bodyPr/>
        <a:lstStyle/>
        <a:p>
          <a:endParaRPr lang="en-US"/>
        </a:p>
      </dgm:t>
    </dgm:pt>
    <dgm:pt modelId="{113AF6A3-E1F3-46A5-828C-F8BB43C07E9F}">
      <dgm:prSet/>
      <dgm:spPr/>
      <dgm:t>
        <a:bodyPr/>
        <a:lstStyle/>
        <a:p>
          <a:r>
            <a:rPr lang="en-US" dirty="0"/>
            <a:t>- If arrears are left out, they may be lost forever once the order is entered.</a:t>
          </a:r>
        </a:p>
      </dgm:t>
    </dgm:pt>
    <dgm:pt modelId="{0300A972-67E4-4AF8-A0A9-B41DFA69260C}" type="parTrans" cxnId="{BB5D0708-C106-40AD-B195-CA15F30F745B}">
      <dgm:prSet/>
      <dgm:spPr/>
      <dgm:t>
        <a:bodyPr/>
        <a:lstStyle/>
        <a:p>
          <a:endParaRPr lang="en-US"/>
        </a:p>
      </dgm:t>
    </dgm:pt>
    <dgm:pt modelId="{28A69AED-250E-4081-8ABC-2C1C1066D3C7}" type="sibTrans" cxnId="{BB5D0708-C106-40AD-B195-CA15F30F745B}">
      <dgm:prSet/>
      <dgm:spPr/>
      <dgm:t>
        <a:bodyPr/>
        <a:lstStyle/>
        <a:p>
          <a:endParaRPr lang="en-US"/>
        </a:p>
      </dgm:t>
    </dgm:pt>
    <dgm:pt modelId="{0E42A484-644E-44A3-A68A-DACB791DF0DD}">
      <dgm:prSet/>
      <dgm:spPr/>
      <dgm:t>
        <a:bodyPr/>
        <a:lstStyle/>
        <a:p>
          <a:r>
            <a:rPr lang="en-US" dirty="0"/>
            <a:t>- Always state the arrears amount and repayment terms in the agreement.</a:t>
          </a:r>
        </a:p>
      </dgm:t>
    </dgm:pt>
    <dgm:pt modelId="{2707E73F-D4D0-455D-BE94-499881BAA702}" type="parTrans" cxnId="{6373AC21-0310-4205-A65D-4EB169D34EDB}">
      <dgm:prSet/>
      <dgm:spPr/>
      <dgm:t>
        <a:bodyPr/>
        <a:lstStyle/>
        <a:p>
          <a:endParaRPr lang="en-US"/>
        </a:p>
      </dgm:t>
    </dgm:pt>
    <dgm:pt modelId="{A520E9EA-6A1D-4E72-8A37-6E9122A838F9}" type="sibTrans" cxnId="{6373AC21-0310-4205-A65D-4EB169D34EDB}">
      <dgm:prSet/>
      <dgm:spPr/>
      <dgm:t>
        <a:bodyPr/>
        <a:lstStyle/>
        <a:p>
          <a:endParaRPr lang="en-US"/>
        </a:p>
      </dgm:t>
    </dgm:pt>
    <dgm:pt modelId="{AF489719-A406-4CF7-93F8-6E6D5257D5A4}">
      <dgm:prSet/>
      <dgm:spPr/>
      <dgm:t>
        <a:bodyPr/>
        <a:lstStyle/>
        <a:p>
          <a:r>
            <a:rPr lang="en-US"/>
            <a:t>✅ Best Practices</a:t>
          </a:r>
        </a:p>
      </dgm:t>
    </dgm:pt>
    <dgm:pt modelId="{5E9DCA3D-FF4B-40D2-902D-B81B104EAAC6}" type="parTrans" cxnId="{53ECA993-82D7-4AA3-8878-738BCC36AAE9}">
      <dgm:prSet/>
      <dgm:spPr/>
      <dgm:t>
        <a:bodyPr/>
        <a:lstStyle/>
        <a:p>
          <a:endParaRPr lang="en-US"/>
        </a:p>
      </dgm:t>
    </dgm:pt>
    <dgm:pt modelId="{9D4FAC8A-AED7-4087-A77F-B94A444846A1}" type="sibTrans" cxnId="{53ECA993-82D7-4AA3-8878-738BCC36AAE9}">
      <dgm:prSet/>
      <dgm:spPr/>
      <dgm:t>
        <a:bodyPr/>
        <a:lstStyle/>
        <a:p>
          <a:endParaRPr lang="en-US"/>
        </a:p>
      </dgm:t>
    </dgm:pt>
    <dgm:pt modelId="{B4AD7DC6-851D-45C5-BF65-CC3EA68FD3E3}">
      <dgm:prSet/>
      <dgm:spPr/>
      <dgm:t>
        <a:bodyPr/>
        <a:lstStyle/>
        <a:p>
          <a:r>
            <a:rPr lang="en-US"/>
            <a:t>- Draft agreements assuming they will become orders.</a:t>
          </a:r>
        </a:p>
      </dgm:t>
    </dgm:pt>
    <dgm:pt modelId="{EB3AD5D1-271B-40C9-9226-A51FF1A41196}" type="parTrans" cxnId="{65229F7D-3D59-405D-A391-A6B1657D9773}">
      <dgm:prSet/>
      <dgm:spPr/>
      <dgm:t>
        <a:bodyPr/>
        <a:lstStyle/>
        <a:p>
          <a:endParaRPr lang="en-US"/>
        </a:p>
      </dgm:t>
    </dgm:pt>
    <dgm:pt modelId="{35E68B11-4F6A-438F-818B-C9094A936156}" type="sibTrans" cxnId="{65229F7D-3D59-405D-A391-A6B1657D9773}">
      <dgm:prSet/>
      <dgm:spPr/>
      <dgm:t>
        <a:bodyPr/>
        <a:lstStyle/>
        <a:p>
          <a:endParaRPr lang="en-US"/>
        </a:p>
      </dgm:t>
    </dgm:pt>
    <dgm:pt modelId="{22881441-A807-4C66-85D0-E981B103FDA3}">
      <dgm:prSet/>
      <dgm:spPr/>
      <dgm:t>
        <a:bodyPr/>
        <a:lstStyle/>
        <a:p>
          <a:r>
            <a:rPr lang="en-US" dirty="0"/>
            <a:t>- Cover all required issues: support amount, arrears, overages, health care, deviations.</a:t>
          </a:r>
        </a:p>
      </dgm:t>
    </dgm:pt>
    <dgm:pt modelId="{FE6D29CA-5FCB-48D7-BC6E-4A8C24C0D08F}" type="parTrans" cxnId="{0808F8AD-DA29-468E-8101-C89DA225908B}">
      <dgm:prSet/>
      <dgm:spPr/>
      <dgm:t>
        <a:bodyPr/>
        <a:lstStyle/>
        <a:p>
          <a:endParaRPr lang="en-US"/>
        </a:p>
      </dgm:t>
    </dgm:pt>
    <dgm:pt modelId="{5CC4C014-D72C-48C2-ADD3-8B83CEF1F8E5}" type="sibTrans" cxnId="{0808F8AD-DA29-468E-8101-C89DA225908B}">
      <dgm:prSet/>
      <dgm:spPr/>
      <dgm:t>
        <a:bodyPr/>
        <a:lstStyle/>
        <a:p>
          <a:endParaRPr lang="en-US"/>
        </a:p>
      </dgm:t>
    </dgm:pt>
    <dgm:pt modelId="{6B43BC7F-2B53-4D2E-A0A0-F54170094CE7}">
      <dgm:prSet/>
      <dgm:spPr/>
      <dgm:t>
        <a:bodyPr/>
        <a:lstStyle/>
        <a:p>
          <a:r>
            <a:rPr lang="en-US" dirty="0"/>
            <a:t>- A complete agreement ensures enforceability and avoids future disputes.</a:t>
          </a:r>
        </a:p>
      </dgm:t>
    </dgm:pt>
    <dgm:pt modelId="{3086A2C3-1BDA-43A1-83AF-678E23095994}" type="parTrans" cxnId="{6F6D6286-7400-4C34-8AED-30457E8D0AD1}">
      <dgm:prSet/>
      <dgm:spPr/>
      <dgm:t>
        <a:bodyPr/>
        <a:lstStyle/>
        <a:p>
          <a:endParaRPr lang="en-US"/>
        </a:p>
      </dgm:t>
    </dgm:pt>
    <dgm:pt modelId="{82B70361-0A67-4692-B4BF-22FED8659513}" type="sibTrans" cxnId="{6F6D6286-7400-4C34-8AED-30457E8D0AD1}">
      <dgm:prSet/>
      <dgm:spPr/>
      <dgm:t>
        <a:bodyPr/>
        <a:lstStyle/>
        <a:p>
          <a:endParaRPr lang="en-US"/>
        </a:p>
      </dgm:t>
    </dgm:pt>
    <dgm:pt modelId="{EAD62A30-B912-4243-A567-A45DF85F4454}" type="pres">
      <dgm:prSet presAssocID="{840D4653-C06A-4D3B-85A7-8BDD00A39948}" presName="diagram" presStyleCnt="0">
        <dgm:presLayoutVars>
          <dgm:dir/>
          <dgm:resizeHandles val="exact"/>
        </dgm:presLayoutVars>
      </dgm:prSet>
      <dgm:spPr/>
    </dgm:pt>
    <dgm:pt modelId="{41D2B33D-DBAE-41CC-AAAA-F85194423014}" type="pres">
      <dgm:prSet presAssocID="{3E4AC3A2-CBE1-4B7E-AF30-B3330498A072}" presName="node" presStyleLbl="node1" presStyleIdx="0" presStyleCnt="11">
        <dgm:presLayoutVars>
          <dgm:bulletEnabled val="1"/>
        </dgm:presLayoutVars>
      </dgm:prSet>
      <dgm:spPr/>
    </dgm:pt>
    <dgm:pt modelId="{6A08C2ED-6CD2-4A11-BE34-3AE454D7F2FA}" type="pres">
      <dgm:prSet presAssocID="{45773C1E-311F-4632-B83C-965E4CD263AE}" presName="sibTrans" presStyleCnt="0"/>
      <dgm:spPr/>
    </dgm:pt>
    <dgm:pt modelId="{13227445-8B40-4DCA-B429-B9A189F98CCE}" type="pres">
      <dgm:prSet presAssocID="{B6D4DF16-2FB0-42AB-9C51-7416AA839D40}" presName="node" presStyleLbl="node1" presStyleIdx="1" presStyleCnt="11">
        <dgm:presLayoutVars>
          <dgm:bulletEnabled val="1"/>
        </dgm:presLayoutVars>
      </dgm:prSet>
      <dgm:spPr/>
    </dgm:pt>
    <dgm:pt modelId="{356D0DAC-AF80-4D89-A0A9-995D36313733}" type="pres">
      <dgm:prSet presAssocID="{E5CF0D06-1C28-4771-B826-A96F0357F8C2}" presName="sibTrans" presStyleCnt="0"/>
      <dgm:spPr/>
    </dgm:pt>
    <dgm:pt modelId="{98E32853-56E3-4E54-86D0-D540F4FB79EF}" type="pres">
      <dgm:prSet presAssocID="{9881CBB7-2BB7-4E37-9737-C79D4E9A3C1D}" presName="node" presStyleLbl="node1" presStyleIdx="2" presStyleCnt="11">
        <dgm:presLayoutVars>
          <dgm:bulletEnabled val="1"/>
        </dgm:presLayoutVars>
      </dgm:prSet>
      <dgm:spPr/>
    </dgm:pt>
    <dgm:pt modelId="{9C0917DA-CEEF-405A-8732-1FA2B1B0694C}" type="pres">
      <dgm:prSet presAssocID="{583BF611-C985-4F5C-9B94-B5F250331E88}" presName="sibTrans" presStyleCnt="0"/>
      <dgm:spPr/>
    </dgm:pt>
    <dgm:pt modelId="{953CABB4-DBF3-4FDB-9125-0CDBD086CB38}" type="pres">
      <dgm:prSet presAssocID="{F1A3C30D-7403-45F2-B1CF-D397A8D48974}" presName="node" presStyleLbl="node1" presStyleIdx="3" presStyleCnt="11">
        <dgm:presLayoutVars>
          <dgm:bulletEnabled val="1"/>
        </dgm:presLayoutVars>
      </dgm:prSet>
      <dgm:spPr/>
    </dgm:pt>
    <dgm:pt modelId="{B144EC29-40B2-4BB2-8B26-8B8005D4E1B7}" type="pres">
      <dgm:prSet presAssocID="{0ACEEF5D-E0F2-4019-9391-347E862D2942}" presName="sibTrans" presStyleCnt="0"/>
      <dgm:spPr/>
    </dgm:pt>
    <dgm:pt modelId="{A81E9142-AB1C-4F09-8A33-0FC3CF2A1ABF}" type="pres">
      <dgm:prSet presAssocID="{0B716F02-39F6-472D-A7D7-995784DD0FAA}" presName="node" presStyleLbl="node1" presStyleIdx="4" presStyleCnt="11">
        <dgm:presLayoutVars>
          <dgm:bulletEnabled val="1"/>
        </dgm:presLayoutVars>
      </dgm:prSet>
      <dgm:spPr/>
    </dgm:pt>
    <dgm:pt modelId="{E107F666-619A-4089-885D-5C96AB76A4B2}" type="pres">
      <dgm:prSet presAssocID="{902B8FD0-E408-4EF4-BA80-66E554E75C2C}" presName="sibTrans" presStyleCnt="0"/>
      <dgm:spPr/>
    </dgm:pt>
    <dgm:pt modelId="{ACEE21B2-D5D4-4B0C-BE62-939DFFEF66D2}" type="pres">
      <dgm:prSet presAssocID="{113AF6A3-E1F3-46A5-828C-F8BB43C07E9F}" presName="node" presStyleLbl="node1" presStyleIdx="5" presStyleCnt="11">
        <dgm:presLayoutVars>
          <dgm:bulletEnabled val="1"/>
        </dgm:presLayoutVars>
      </dgm:prSet>
      <dgm:spPr/>
    </dgm:pt>
    <dgm:pt modelId="{35FFFE35-F65A-4AF5-9228-B67D163A221C}" type="pres">
      <dgm:prSet presAssocID="{28A69AED-250E-4081-8ABC-2C1C1066D3C7}" presName="sibTrans" presStyleCnt="0"/>
      <dgm:spPr/>
    </dgm:pt>
    <dgm:pt modelId="{D9004752-0DFE-4D9E-BD1B-4B832BC61B59}" type="pres">
      <dgm:prSet presAssocID="{0E42A484-644E-44A3-A68A-DACB791DF0DD}" presName="node" presStyleLbl="node1" presStyleIdx="6" presStyleCnt="11">
        <dgm:presLayoutVars>
          <dgm:bulletEnabled val="1"/>
        </dgm:presLayoutVars>
      </dgm:prSet>
      <dgm:spPr/>
    </dgm:pt>
    <dgm:pt modelId="{7605D45B-7464-4FBE-A579-EE27FD1298BE}" type="pres">
      <dgm:prSet presAssocID="{A520E9EA-6A1D-4E72-8A37-6E9122A838F9}" presName="sibTrans" presStyleCnt="0"/>
      <dgm:spPr/>
    </dgm:pt>
    <dgm:pt modelId="{9A28AD83-404C-4D41-B8E1-9C0533268A90}" type="pres">
      <dgm:prSet presAssocID="{AF489719-A406-4CF7-93F8-6E6D5257D5A4}" presName="node" presStyleLbl="node1" presStyleIdx="7" presStyleCnt="11">
        <dgm:presLayoutVars>
          <dgm:bulletEnabled val="1"/>
        </dgm:presLayoutVars>
      </dgm:prSet>
      <dgm:spPr/>
    </dgm:pt>
    <dgm:pt modelId="{3368F25A-A6DA-42C8-9B8F-53D3A118C279}" type="pres">
      <dgm:prSet presAssocID="{9D4FAC8A-AED7-4087-A77F-B94A444846A1}" presName="sibTrans" presStyleCnt="0"/>
      <dgm:spPr/>
    </dgm:pt>
    <dgm:pt modelId="{76808A4E-B181-4383-AE44-1B4DD9E99151}" type="pres">
      <dgm:prSet presAssocID="{B4AD7DC6-851D-45C5-BF65-CC3EA68FD3E3}" presName="node" presStyleLbl="node1" presStyleIdx="8" presStyleCnt="11">
        <dgm:presLayoutVars>
          <dgm:bulletEnabled val="1"/>
        </dgm:presLayoutVars>
      </dgm:prSet>
      <dgm:spPr/>
    </dgm:pt>
    <dgm:pt modelId="{0ABF3EDB-3DEA-4750-9EED-D8C643F875D3}" type="pres">
      <dgm:prSet presAssocID="{35E68B11-4F6A-438F-818B-C9094A936156}" presName="sibTrans" presStyleCnt="0"/>
      <dgm:spPr/>
    </dgm:pt>
    <dgm:pt modelId="{044BAA94-D440-4628-83BA-CCC7764D572E}" type="pres">
      <dgm:prSet presAssocID="{22881441-A807-4C66-85D0-E981B103FDA3}" presName="node" presStyleLbl="node1" presStyleIdx="9" presStyleCnt="11">
        <dgm:presLayoutVars>
          <dgm:bulletEnabled val="1"/>
        </dgm:presLayoutVars>
      </dgm:prSet>
      <dgm:spPr/>
    </dgm:pt>
    <dgm:pt modelId="{06F44632-0EA3-40EC-B7F4-9B939C00EFD1}" type="pres">
      <dgm:prSet presAssocID="{5CC4C014-D72C-48C2-ADD3-8B83CEF1F8E5}" presName="sibTrans" presStyleCnt="0"/>
      <dgm:spPr/>
    </dgm:pt>
    <dgm:pt modelId="{AA45D993-57E8-4807-8027-30EAD174D3A8}" type="pres">
      <dgm:prSet presAssocID="{6B43BC7F-2B53-4D2E-A0A0-F54170094CE7}" presName="node" presStyleLbl="node1" presStyleIdx="10" presStyleCnt="11">
        <dgm:presLayoutVars>
          <dgm:bulletEnabled val="1"/>
        </dgm:presLayoutVars>
      </dgm:prSet>
      <dgm:spPr/>
    </dgm:pt>
  </dgm:ptLst>
  <dgm:cxnLst>
    <dgm:cxn modelId="{BB5D0708-C106-40AD-B195-CA15F30F745B}" srcId="{840D4653-C06A-4D3B-85A7-8BDD00A39948}" destId="{113AF6A3-E1F3-46A5-828C-F8BB43C07E9F}" srcOrd="5" destOrd="0" parTransId="{0300A972-67E4-4AF8-A0A9-B41DFA69260C}" sibTransId="{28A69AED-250E-4081-8ABC-2C1C1066D3C7}"/>
    <dgm:cxn modelId="{A7F0010F-5F40-48BD-B9B6-BC809C87AB69}" type="presOf" srcId="{AF489719-A406-4CF7-93F8-6E6D5257D5A4}" destId="{9A28AD83-404C-4D41-B8E1-9C0533268A90}" srcOrd="0" destOrd="0" presId="urn:microsoft.com/office/officeart/2005/8/layout/default"/>
    <dgm:cxn modelId="{A6A3430F-69F1-414C-B580-7E98A1215C82}" type="presOf" srcId="{0B716F02-39F6-472D-A7D7-995784DD0FAA}" destId="{A81E9142-AB1C-4F09-8A33-0FC3CF2A1ABF}" srcOrd="0" destOrd="0" presId="urn:microsoft.com/office/officeart/2005/8/layout/default"/>
    <dgm:cxn modelId="{25DBDD18-2638-4E42-AE66-FACF70E3073A}" type="presOf" srcId="{22881441-A807-4C66-85D0-E981B103FDA3}" destId="{044BAA94-D440-4628-83BA-CCC7764D572E}" srcOrd="0" destOrd="0" presId="urn:microsoft.com/office/officeart/2005/8/layout/default"/>
    <dgm:cxn modelId="{6373AC21-0310-4205-A65D-4EB169D34EDB}" srcId="{840D4653-C06A-4D3B-85A7-8BDD00A39948}" destId="{0E42A484-644E-44A3-A68A-DACB791DF0DD}" srcOrd="6" destOrd="0" parTransId="{2707E73F-D4D0-455D-BE94-499881BAA702}" sibTransId="{A520E9EA-6A1D-4E72-8A37-6E9122A838F9}"/>
    <dgm:cxn modelId="{11869B26-28A8-4590-A1E4-C3E32EE25002}" type="presOf" srcId="{B6D4DF16-2FB0-42AB-9C51-7416AA839D40}" destId="{13227445-8B40-4DCA-B429-B9A189F98CCE}" srcOrd="0" destOrd="0" presId="urn:microsoft.com/office/officeart/2005/8/layout/default"/>
    <dgm:cxn modelId="{AE46322D-9AEF-4F47-9E28-87999D25CF85}" type="presOf" srcId="{113AF6A3-E1F3-46A5-828C-F8BB43C07E9F}" destId="{ACEE21B2-D5D4-4B0C-BE62-939DFFEF66D2}" srcOrd="0" destOrd="0" presId="urn:microsoft.com/office/officeart/2005/8/layout/default"/>
    <dgm:cxn modelId="{2BD58F35-5C67-4BD7-9CA3-B7361C0C8FF1}" type="presOf" srcId="{9881CBB7-2BB7-4E37-9737-C79D4E9A3C1D}" destId="{98E32853-56E3-4E54-86D0-D540F4FB79EF}" srcOrd="0" destOrd="0" presId="urn:microsoft.com/office/officeart/2005/8/layout/default"/>
    <dgm:cxn modelId="{4671A26E-973A-47AC-AC13-54F08542FE70}" srcId="{840D4653-C06A-4D3B-85A7-8BDD00A39948}" destId="{3E4AC3A2-CBE1-4B7E-AF30-B3330498A072}" srcOrd="0" destOrd="0" parTransId="{9EEC5B8D-15F6-4B90-BB87-137E93F0F35C}" sibTransId="{45773C1E-311F-4632-B83C-965E4CD263AE}"/>
    <dgm:cxn modelId="{0F7CDE4E-BED4-4BC7-8706-DC9FA1480959}" type="presOf" srcId="{840D4653-C06A-4D3B-85A7-8BDD00A39948}" destId="{EAD62A30-B912-4243-A567-A45DF85F4454}" srcOrd="0" destOrd="0" presId="urn:microsoft.com/office/officeart/2005/8/layout/default"/>
    <dgm:cxn modelId="{4E0E5851-E652-42DC-B5B2-8BF56D543CE6}" srcId="{840D4653-C06A-4D3B-85A7-8BDD00A39948}" destId="{B6D4DF16-2FB0-42AB-9C51-7416AA839D40}" srcOrd="1" destOrd="0" parTransId="{138C84B3-AA7E-419A-BCBD-9E86D4224F86}" sibTransId="{E5CF0D06-1C28-4771-B826-A96F0357F8C2}"/>
    <dgm:cxn modelId="{1817D951-C7A6-4735-A941-3F83BDA03BE3}" type="presOf" srcId="{0E42A484-644E-44A3-A68A-DACB791DF0DD}" destId="{D9004752-0DFE-4D9E-BD1B-4B832BC61B59}" srcOrd="0" destOrd="0" presId="urn:microsoft.com/office/officeart/2005/8/layout/default"/>
    <dgm:cxn modelId="{F973C979-4A4D-4E5F-8D60-6C7FEF4CF1F7}" type="presOf" srcId="{6B43BC7F-2B53-4D2E-A0A0-F54170094CE7}" destId="{AA45D993-57E8-4807-8027-30EAD174D3A8}" srcOrd="0" destOrd="0" presId="urn:microsoft.com/office/officeart/2005/8/layout/default"/>
    <dgm:cxn modelId="{65229F7D-3D59-405D-A391-A6B1657D9773}" srcId="{840D4653-C06A-4D3B-85A7-8BDD00A39948}" destId="{B4AD7DC6-851D-45C5-BF65-CC3EA68FD3E3}" srcOrd="8" destOrd="0" parTransId="{EB3AD5D1-271B-40C9-9226-A51FF1A41196}" sibTransId="{35E68B11-4F6A-438F-818B-C9094A936156}"/>
    <dgm:cxn modelId="{6F6D6286-7400-4C34-8AED-30457E8D0AD1}" srcId="{840D4653-C06A-4D3B-85A7-8BDD00A39948}" destId="{6B43BC7F-2B53-4D2E-A0A0-F54170094CE7}" srcOrd="10" destOrd="0" parTransId="{3086A2C3-1BDA-43A1-83AF-678E23095994}" sibTransId="{82B70361-0A67-4692-B4BF-22FED8659513}"/>
    <dgm:cxn modelId="{7169508F-3E07-4A81-AFAF-FE480D7714AC}" type="presOf" srcId="{F1A3C30D-7403-45F2-B1CF-D397A8D48974}" destId="{953CABB4-DBF3-4FDB-9125-0CDBD086CB38}" srcOrd="0" destOrd="0" presId="urn:microsoft.com/office/officeart/2005/8/layout/default"/>
    <dgm:cxn modelId="{53ECA993-82D7-4AA3-8878-738BCC36AAE9}" srcId="{840D4653-C06A-4D3B-85A7-8BDD00A39948}" destId="{AF489719-A406-4CF7-93F8-6E6D5257D5A4}" srcOrd="7" destOrd="0" parTransId="{5E9DCA3D-FF4B-40D2-902D-B81B104EAAC6}" sibTransId="{9D4FAC8A-AED7-4087-A77F-B94A444846A1}"/>
    <dgm:cxn modelId="{4FFC3094-85D8-4223-AEC0-534DBA349CAB}" srcId="{840D4653-C06A-4D3B-85A7-8BDD00A39948}" destId="{0B716F02-39F6-472D-A7D7-995784DD0FAA}" srcOrd="4" destOrd="0" parTransId="{4513A441-25EB-4C64-903E-9CD231D62346}" sibTransId="{902B8FD0-E408-4EF4-BA80-66E554E75C2C}"/>
    <dgm:cxn modelId="{36DA45A3-5218-4C34-AECA-38348A37ABB3}" srcId="{840D4653-C06A-4D3B-85A7-8BDD00A39948}" destId="{9881CBB7-2BB7-4E37-9737-C79D4E9A3C1D}" srcOrd="2" destOrd="0" parTransId="{62230B81-9F7D-45AE-8552-B703773BCEBC}" sibTransId="{583BF611-C985-4F5C-9B94-B5F250331E88}"/>
    <dgm:cxn modelId="{25FC1FA8-566A-434E-A820-738CCCB42C79}" type="presOf" srcId="{3E4AC3A2-CBE1-4B7E-AF30-B3330498A072}" destId="{41D2B33D-DBAE-41CC-AAAA-F85194423014}" srcOrd="0" destOrd="0" presId="urn:microsoft.com/office/officeart/2005/8/layout/default"/>
    <dgm:cxn modelId="{0808F8AD-DA29-468E-8101-C89DA225908B}" srcId="{840D4653-C06A-4D3B-85A7-8BDD00A39948}" destId="{22881441-A807-4C66-85D0-E981B103FDA3}" srcOrd="9" destOrd="0" parTransId="{FE6D29CA-5FCB-48D7-BC6E-4A8C24C0D08F}" sibTransId="{5CC4C014-D72C-48C2-ADD3-8B83CEF1F8E5}"/>
    <dgm:cxn modelId="{A05F77D9-9B40-41EE-B28E-26C30782575F}" type="presOf" srcId="{B4AD7DC6-851D-45C5-BF65-CC3EA68FD3E3}" destId="{76808A4E-B181-4383-AE44-1B4DD9E99151}" srcOrd="0" destOrd="0" presId="urn:microsoft.com/office/officeart/2005/8/layout/default"/>
    <dgm:cxn modelId="{01A25FF6-06FC-43CF-81E2-FDFF65658E9F}" srcId="{840D4653-C06A-4D3B-85A7-8BDD00A39948}" destId="{F1A3C30D-7403-45F2-B1CF-D397A8D48974}" srcOrd="3" destOrd="0" parTransId="{F6550DCC-F20C-4ECC-B555-3C3FA3716A07}" sibTransId="{0ACEEF5D-E0F2-4019-9391-347E862D2942}"/>
    <dgm:cxn modelId="{1B3ACAC7-634A-4FD7-89CE-9FC12DE3818B}" type="presParOf" srcId="{EAD62A30-B912-4243-A567-A45DF85F4454}" destId="{41D2B33D-DBAE-41CC-AAAA-F85194423014}" srcOrd="0" destOrd="0" presId="urn:microsoft.com/office/officeart/2005/8/layout/default"/>
    <dgm:cxn modelId="{364B0706-EB9D-42EB-8E03-E21E09BA03B2}" type="presParOf" srcId="{EAD62A30-B912-4243-A567-A45DF85F4454}" destId="{6A08C2ED-6CD2-4A11-BE34-3AE454D7F2FA}" srcOrd="1" destOrd="0" presId="urn:microsoft.com/office/officeart/2005/8/layout/default"/>
    <dgm:cxn modelId="{A3B4F4D9-11A9-4FFA-8C63-2EAB0998CE86}" type="presParOf" srcId="{EAD62A30-B912-4243-A567-A45DF85F4454}" destId="{13227445-8B40-4DCA-B429-B9A189F98CCE}" srcOrd="2" destOrd="0" presId="urn:microsoft.com/office/officeart/2005/8/layout/default"/>
    <dgm:cxn modelId="{0E4C0DB0-D15C-4078-B4F2-3EFD649E7725}" type="presParOf" srcId="{EAD62A30-B912-4243-A567-A45DF85F4454}" destId="{356D0DAC-AF80-4D89-A0A9-995D36313733}" srcOrd="3" destOrd="0" presId="urn:microsoft.com/office/officeart/2005/8/layout/default"/>
    <dgm:cxn modelId="{50D02FE0-3F1D-400B-B962-FB62B06B1FE5}" type="presParOf" srcId="{EAD62A30-B912-4243-A567-A45DF85F4454}" destId="{98E32853-56E3-4E54-86D0-D540F4FB79EF}" srcOrd="4" destOrd="0" presId="urn:microsoft.com/office/officeart/2005/8/layout/default"/>
    <dgm:cxn modelId="{B8BB7C77-D7F6-4E3A-A68A-B19239E4347E}" type="presParOf" srcId="{EAD62A30-B912-4243-A567-A45DF85F4454}" destId="{9C0917DA-CEEF-405A-8732-1FA2B1B0694C}" srcOrd="5" destOrd="0" presId="urn:microsoft.com/office/officeart/2005/8/layout/default"/>
    <dgm:cxn modelId="{45AC823C-9921-4991-802B-E4032E5D5A14}" type="presParOf" srcId="{EAD62A30-B912-4243-A567-A45DF85F4454}" destId="{953CABB4-DBF3-4FDB-9125-0CDBD086CB38}" srcOrd="6" destOrd="0" presId="urn:microsoft.com/office/officeart/2005/8/layout/default"/>
    <dgm:cxn modelId="{352CF61A-6B60-4B7F-AA63-ECBFAB1538F5}" type="presParOf" srcId="{EAD62A30-B912-4243-A567-A45DF85F4454}" destId="{B144EC29-40B2-4BB2-8B26-8B8005D4E1B7}" srcOrd="7" destOrd="0" presId="urn:microsoft.com/office/officeart/2005/8/layout/default"/>
    <dgm:cxn modelId="{38505F79-BD64-46EF-A869-7AA22BBB44CB}" type="presParOf" srcId="{EAD62A30-B912-4243-A567-A45DF85F4454}" destId="{A81E9142-AB1C-4F09-8A33-0FC3CF2A1ABF}" srcOrd="8" destOrd="0" presId="urn:microsoft.com/office/officeart/2005/8/layout/default"/>
    <dgm:cxn modelId="{7C5FF8D3-AC83-4BBF-AEE3-3E3B47CBC15A}" type="presParOf" srcId="{EAD62A30-B912-4243-A567-A45DF85F4454}" destId="{E107F666-619A-4089-885D-5C96AB76A4B2}" srcOrd="9" destOrd="0" presId="urn:microsoft.com/office/officeart/2005/8/layout/default"/>
    <dgm:cxn modelId="{3F5162AE-54B3-4566-B64C-0E289A0C0CE4}" type="presParOf" srcId="{EAD62A30-B912-4243-A567-A45DF85F4454}" destId="{ACEE21B2-D5D4-4B0C-BE62-939DFFEF66D2}" srcOrd="10" destOrd="0" presId="urn:microsoft.com/office/officeart/2005/8/layout/default"/>
    <dgm:cxn modelId="{8C48DBC3-4F26-4801-AF62-8F00730FAA9B}" type="presParOf" srcId="{EAD62A30-B912-4243-A567-A45DF85F4454}" destId="{35FFFE35-F65A-4AF5-9228-B67D163A221C}" srcOrd="11" destOrd="0" presId="urn:microsoft.com/office/officeart/2005/8/layout/default"/>
    <dgm:cxn modelId="{7FE29E9B-360C-4F0A-9E9F-91AC0AC4FD7D}" type="presParOf" srcId="{EAD62A30-B912-4243-A567-A45DF85F4454}" destId="{D9004752-0DFE-4D9E-BD1B-4B832BC61B59}" srcOrd="12" destOrd="0" presId="urn:microsoft.com/office/officeart/2005/8/layout/default"/>
    <dgm:cxn modelId="{3313D9B3-0BC2-4BCC-AB7E-64C6935D13F4}" type="presParOf" srcId="{EAD62A30-B912-4243-A567-A45DF85F4454}" destId="{7605D45B-7464-4FBE-A579-EE27FD1298BE}" srcOrd="13" destOrd="0" presId="urn:microsoft.com/office/officeart/2005/8/layout/default"/>
    <dgm:cxn modelId="{DD3079A5-68BC-4CB6-97B7-8AA635624CA5}" type="presParOf" srcId="{EAD62A30-B912-4243-A567-A45DF85F4454}" destId="{9A28AD83-404C-4D41-B8E1-9C0533268A90}" srcOrd="14" destOrd="0" presId="urn:microsoft.com/office/officeart/2005/8/layout/default"/>
    <dgm:cxn modelId="{BA31FFED-8A51-4023-8BA2-8C3BF8FA632D}" type="presParOf" srcId="{EAD62A30-B912-4243-A567-A45DF85F4454}" destId="{3368F25A-A6DA-42C8-9B8F-53D3A118C279}" srcOrd="15" destOrd="0" presId="urn:microsoft.com/office/officeart/2005/8/layout/default"/>
    <dgm:cxn modelId="{EEBEAA34-E8BD-4252-B2F1-6E450D6C4C54}" type="presParOf" srcId="{EAD62A30-B912-4243-A567-A45DF85F4454}" destId="{76808A4E-B181-4383-AE44-1B4DD9E99151}" srcOrd="16" destOrd="0" presId="urn:microsoft.com/office/officeart/2005/8/layout/default"/>
    <dgm:cxn modelId="{91684B9F-9AC0-40DF-B157-CB4A94005366}" type="presParOf" srcId="{EAD62A30-B912-4243-A567-A45DF85F4454}" destId="{0ABF3EDB-3DEA-4750-9EED-D8C643F875D3}" srcOrd="17" destOrd="0" presId="urn:microsoft.com/office/officeart/2005/8/layout/default"/>
    <dgm:cxn modelId="{568D779E-66F4-450E-A84F-D825AEF0DF78}" type="presParOf" srcId="{EAD62A30-B912-4243-A567-A45DF85F4454}" destId="{044BAA94-D440-4628-83BA-CCC7764D572E}" srcOrd="18" destOrd="0" presId="urn:microsoft.com/office/officeart/2005/8/layout/default"/>
    <dgm:cxn modelId="{EEB8BDD7-6156-4F68-98F1-64FCC79D2DC0}" type="presParOf" srcId="{EAD62A30-B912-4243-A567-A45DF85F4454}" destId="{06F44632-0EA3-40EC-B7F4-9B939C00EFD1}" srcOrd="19" destOrd="0" presId="urn:microsoft.com/office/officeart/2005/8/layout/default"/>
    <dgm:cxn modelId="{5507C8F0-D78F-4B49-9900-EE4963BC3727}" type="presParOf" srcId="{EAD62A30-B912-4243-A567-A45DF85F4454}" destId="{AA45D993-57E8-4807-8027-30EAD174D3A8}"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5C358-892A-42AC-AFE9-1FB13AE60F16}">
      <dsp:nvSpPr>
        <dsp:cNvPr id="0" name=""/>
        <dsp:cNvSpPr/>
      </dsp:nvSpPr>
      <dsp:spPr>
        <a:xfrm>
          <a:off x="0" y="620"/>
          <a:ext cx="481717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479750-EA3F-4EC4-8DA4-FD693AFB01B5}">
      <dsp:nvSpPr>
        <dsp:cNvPr id="0" name=""/>
        <dsp:cNvSpPr/>
      </dsp:nvSpPr>
      <dsp:spPr>
        <a:xfrm>
          <a:off x="0" y="620"/>
          <a:ext cx="4817176" cy="564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Mediation Agreement Statutory Requirements </a:t>
          </a:r>
        </a:p>
      </dsp:txBody>
      <dsp:txXfrm>
        <a:off x="0" y="620"/>
        <a:ext cx="4817176" cy="564911"/>
      </dsp:txXfrm>
    </dsp:sp>
    <dsp:sp modelId="{E8782D2A-5386-43E2-A3DB-990281BA5EBB}">
      <dsp:nvSpPr>
        <dsp:cNvPr id="0" name=""/>
        <dsp:cNvSpPr/>
      </dsp:nvSpPr>
      <dsp:spPr>
        <a:xfrm>
          <a:off x="0" y="565532"/>
          <a:ext cx="481717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4A58B1-6D7B-4DA5-88AF-E9F2A79048CC}">
      <dsp:nvSpPr>
        <dsp:cNvPr id="0" name=""/>
        <dsp:cNvSpPr/>
      </dsp:nvSpPr>
      <dsp:spPr>
        <a:xfrm>
          <a:off x="0" y="565532"/>
          <a:ext cx="4817176" cy="564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Unitary v. Non-Unitary Support orders</a:t>
          </a:r>
        </a:p>
      </dsp:txBody>
      <dsp:txXfrm>
        <a:off x="0" y="565532"/>
        <a:ext cx="4817176" cy="564911"/>
      </dsp:txXfrm>
    </dsp:sp>
    <dsp:sp modelId="{9D5CA745-373A-46D9-83EB-28557A325871}">
      <dsp:nvSpPr>
        <dsp:cNvPr id="0" name=""/>
        <dsp:cNvSpPr/>
      </dsp:nvSpPr>
      <dsp:spPr>
        <a:xfrm>
          <a:off x="0" y="1130443"/>
          <a:ext cx="4817176"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651038-387B-4AA9-958D-B4DC803AB8F4}">
      <dsp:nvSpPr>
        <dsp:cNvPr id="0" name=""/>
        <dsp:cNvSpPr/>
      </dsp:nvSpPr>
      <dsp:spPr>
        <a:xfrm>
          <a:off x="0" y="1130443"/>
          <a:ext cx="4817176" cy="564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Arrearages</a:t>
          </a:r>
        </a:p>
      </dsp:txBody>
      <dsp:txXfrm>
        <a:off x="0" y="1130443"/>
        <a:ext cx="4817176" cy="564911"/>
      </dsp:txXfrm>
    </dsp:sp>
    <dsp:sp modelId="{E6365117-6CBA-4ED0-AF7D-D500843FDFCD}">
      <dsp:nvSpPr>
        <dsp:cNvPr id="0" name=""/>
        <dsp:cNvSpPr/>
      </dsp:nvSpPr>
      <dsp:spPr>
        <a:xfrm>
          <a:off x="0" y="1695354"/>
          <a:ext cx="481717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2563D6-D173-4D8A-8779-9CCB47813872}">
      <dsp:nvSpPr>
        <dsp:cNvPr id="0" name=""/>
        <dsp:cNvSpPr/>
      </dsp:nvSpPr>
      <dsp:spPr>
        <a:xfrm>
          <a:off x="0" y="1695354"/>
          <a:ext cx="4817176" cy="564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Payments</a:t>
          </a:r>
        </a:p>
      </dsp:txBody>
      <dsp:txXfrm>
        <a:off x="0" y="1695354"/>
        <a:ext cx="4817176" cy="564911"/>
      </dsp:txXfrm>
    </dsp:sp>
    <dsp:sp modelId="{D10F8DB6-D9D8-43C3-B59C-E4A460644AAF}">
      <dsp:nvSpPr>
        <dsp:cNvPr id="0" name=""/>
        <dsp:cNvSpPr/>
      </dsp:nvSpPr>
      <dsp:spPr>
        <a:xfrm>
          <a:off x="0" y="2260266"/>
          <a:ext cx="4817176"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089149-BF9C-4634-923E-CDB116BFFB8F}">
      <dsp:nvSpPr>
        <dsp:cNvPr id="0" name=""/>
        <dsp:cNvSpPr/>
      </dsp:nvSpPr>
      <dsp:spPr>
        <a:xfrm>
          <a:off x="0" y="2260266"/>
          <a:ext cx="4817176" cy="564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Health Insurance Costs</a:t>
          </a:r>
        </a:p>
      </dsp:txBody>
      <dsp:txXfrm>
        <a:off x="0" y="2260266"/>
        <a:ext cx="4817176" cy="564911"/>
      </dsp:txXfrm>
    </dsp:sp>
    <dsp:sp modelId="{C241CA99-BEFE-4EB4-A5A8-C2F5BD642F77}">
      <dsp:nvSpPr>
        <dsp:cNvPr id="0" name=""/>
        <dsp:cNvSpPr/>
      </dsp:nvSpPr>
      <dsp:spPr>
        <a:xfrm>
          <a:off x="0" y="2825177"/>
          <a:ext cx="481717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72061E-55A9-4501-A03B-8883A7E5A9DD}">
      <dsp:nvSpPr>
        <dsp:cNvPr id="0" name=""/>
        <dsp:cNvSpPr/>
      </dsp:nvSpPr>
      <dsp:spPr>
        <a:xfrm>
          <a:off x="0" y="2825177"/>
          <a:ext cx="4817176" cy="564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Unreimbursed Medical Expenses</a:t>
          </a:r>
        </a:p>
      </dsp:txBody>
      <dsp:txXfrm>
        <a:off x="0" y="2825177"/>
        <a:ext cx="4817176" cy="564911"/>
      </dsp:txXfrm>
    </dsp:sp>
    <dsp:sp modelId="{75412D9F-8A7E-4035-B59E-DD289B9B6B51}">
      <dsp:nvSpPr>
        <dsp:cNvPr id="0" name=""/>
        <dsp:cNvSpPr/>
      </dsp:nvSpPr>
      <dsp:spPr>
        <a:xfrm>
          <a:off x="0" y="3390089"/>
          <a:ext cx="481717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587129-0205-431F-807F-21A8AB28F1B2}">
      <dsp:nvSpPr>
        <dsp:cNvPr id="0" name=""/>
        <dsp:cNvSpPr/>
      </dsp:nvSpPr>
      <dsp:spPr>
        <a:xfrm>
          <a:off x="0" y="3390089"/>
          <a:ext cx="4817176" cy="564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Unreimbursed Pregnancy Costs</a:t>
          </a:r>
        </a:p>
      </dsp:txBody>
      <dsp:txXfrm>
        <a:off x="0" y="3390089"/>
        <a:ext cx="4817176" cy="564911"/>
      </dsp:txXfrm>
    </dsp:sp>
    <dsp:sp modelId="{B02C8878-7F4D-424A-986C-B80AFCA9F37F}">
      <dsp:nvSpPr>
        <dsp:cNvPr id="0" name=""/>
        <dsp:cNvSpPr/>
      </dsp:nvSpPr>
      <dsp:spPr>
        <a:xfrm>
          <a:off x="0" y="3955000"/>
          <a:ext cx="4817176"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77A4E8-59ED-4359-951D-1D52C080C4D2}">
      <dsp:nvSpPr>
        <dsp:cNvPr id="0" name=""/>
        <dsp:cNvSpPr/>
      </dsp:nvSpPr>
      <dsp:spPr>
        <a:xfrm>
          <a:off x="0" y="3955000"/>
          <a:ext cx="4817176" cy="564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Overages</a:t>
          </a:r>
        </a:p>
      </dsp:txBody>
      <dsp:txXfrm>
        <a:off x="0" y="3955000"/>
        <a:ext cx="4817176" cy="564911"/>
      </dsp:txXfrm>
    </dsp:sp>
    <dsp:sp modelId="{4F725088-4FC8-48AC-94DE-10CA31F73E5D}">
      <dsp:nvSpPr>
        <dsp:cNvPr id="0" name=""/>
        <dsp:cNvSpPr/>
      </dsp:nvSpPr>
      <dsp:spPr>
        <a:xfrm>
          <a:off x="0" y="4519911"/>
          <a:ext cx="481717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C6B3ED-7E0D-4F1F-8053-97533284DCB5}">
      <dsp:nvSpPr>
        <dsp:cNvPr id="0" name=""/>
        <dsp:cNvSpPr/>
      </dsp:nvSpPr>
      <dsp:spPr>
        <a:xfrm>
          <a:off x="0" y="4519911"/>
          <a:ext cx="4817176" cy="564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DC-631</a:t>
          </a:r>
        </a:p>
      </dsp:txBody>
      <dsp:txXfrm>
        <a:off x="0" y="4519911"/>
        <a:ext cx="4817176" cy="5649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8E628-1A4B-4066-B2CA-FD7D91284321}">
      <dsp:nvSpPr>
        <dsp:cNvPr id="0" name=""/>
        <dsp:cNvSpPr/>
      </dsp:nvSpPr>
      <dsp:spPr>
        <a:xfrm>
          <a:off x="749153" y="3413"/>
          <a:ext cx="2092988" cy="125579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i="0" kern="1200" baseline="0"/>
            <a:t>Single amount for all children together</a:t>
          </a:r>
          <a:endParaRPr lang="en-US" sz="1300" kern="1200"/>
        </a:p>
      </dsp:txBody>
      <dsp:txXfrm>
        <a:off x="749153" y="3413"/>
        <a:ext cx="2092988" cy="1255793"/>
      </dsp:txXfrm>
    </dsp:sp>
    <dsp:sp modelId="{CC6901F2-4679-4F21-BBDD-40ADC1BC6834}">
      <dsp:nvSpPr>
        <dsp:cNvPr id="0" name=""/>
        <dsp:cNvSpPr/>
      </dsp:nvSpPr>
      <dsp:spPr>
        <a:xfrm>
          <a:off x="3051441" y="3413"/>
          <a:ext cx="2092988" cy="1255793"/>
        </a:xfrm>
        <a:prstGeom prst="rect">
          <a:avLst/>
        </a:prstGeom>
        <a:solidFill>
          <a:schemeClr val="accent2">
            <a:hueOff val="668788"/>
            <a:satOff val="-834"/>
            <a:lumOff val="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i="0" kern="1200" baseline="0"/>
            <a:t>The total support amount is not broken down per child.</a:t>
          </a:r>
          <a:endParaRPr lang="en-US" sz="1300" kern="1200"/>
        </a:p>
      </dsp:txBody>
      <dsp:txXfrm>
        <a:off x="3051441" y="3413"/>
        <a:ext cx="2092988" cy="1255793"/>
      </dsp:txXfrm>
    </dsp:sp>
    <dsp:sp modelId="{1D11089F-5F72-4420-84BC-DCFA7ED6D6DC}">
      <dsp:nvSpPr>
        <dsp:cNvPr id="0" name=""/>
        <dsp:cNvSpPr/>
      </dsp:nvSpPr>
      <dsp:spPr>
        <a:xfrm>
          <a:off x="5353728" y="3413"/>
          <a:ext cx="2092988" cy="1255793"/>
        </a:xfrm>
        <a:prstGeom prst="rect">
          <a:avLst/>
        </a:prstGeom>
        <a:solidFill>
          <a:schemeClr val="accent2">
            <a:hueOff val="1337577"/>
            <a:satOff val="-1668"/>
            <a:lumOff val="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i="0" kern="1200" baseline="0"/>
            <a:t>One lump sum amount covers all of the children combined.</a:t>
          </a:r>
          <a:endParaRPr lang="en-US" sz="1300" kern="1200"/>
        </a:p>
      </dsp:txBody>
      <dsp:txXfrm>
        <a:off x="5353728" y="3413"/>
        <a:ext cx="2092988" cy="1255793"/>
      </dsp:txXfrm>
    </dsp:sp>
    <dsp:sp modelId="{2E60AF6D-8326-4359-99FC-67D46AD66CF8}">
      <dsp:nvSpPr>
        <dsp:cNvPr id="0" name=""/>
        <dsp:cNvSpPr/>
      </dsp:nvSpPr>
      <dsp:spPr>
        <a:xfrm>
          <a:off x="749153" y="1468505"/>
          <a:ext cx="2092988" cy="1255793"/>
        </a:xfrm>
        <a:prstGeom prst="rect">
          <a:avLst/>
        </a:prstGeom>
        <a:solidFill>
          <a:schemeClr val="accent2">
            <a:hueOff val="2006365"/>
            <a:satOff val="-2502"/>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i="0" kern="1200" baseline="0"/>
            <a:t>If one child emancipates (ages out or otherwise stops qualifying), the total amount remains unchanged until modified by court order or agreement.</a:t>
          </a:r>
          <a:endParaRPr lang="en-US" sz="1300" kern="1200"/>
        </a:p>
      </dsp:txBody>
      <dsp:txXfrm>
        <a:off x="749153" y="1468505"/>
        <a:ext cx="2092988" cy="1255793"/>
      </dsp:txXfrm>
    </dsp:sp>
    <dsp:sp modelId="{24DEA727-7705-4814-AC1D-08186A51B6EB}">
      <dsp:nvSpPr>
        <dsp:cNvPr id="0" name=""/>
        <dsp:cNvSpPr/>
      </dsp:nvSpPr>
      <dsp:spPr>
        <a:xfrm>
          <a:off x="3051441" y="1468505"/>
          <a:ext cx="2092988" cy="1255793"/>
        </a:xfrm>
        <a:prstGeom prst="rect">
          <a:avLst/>
        </a:prstGeom>
        <a:solidFill>
          <a:schemeClr val="accent2">
            <a:hueOff val="2675154"/>
            <a:satOff val="-3337"/>
            <a:lumOff val="7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i="0" kern="1200" baseline="0" dirty="0"/>
            <a:t>If no Separate modification or recalculation is requested, the child support remains the same, possibly creating a windfall for the custodial parent.</a:t>
          </a:r>
          <a:endParaRPr lang="en-US" sz="1300" kern="1200" dirty="0"/>
        </a:p>
      </dsp:txBody>
      <dsp:txXfrm>
        <a:off x="3051441" y="1468505"/>
        <a:ext cx="2092988" cy="1255793"/>
      </dsp:txXfrm>
    </dsp:sp>
    <dsp:sp modelId="{48593E6A-DC8B-4093-8E1F-A4AE188E6E92}">
      <dsp:nvSpPr>
        <dsp:cNvPr id="0" name=""/>
        <dsp:cNvSpPr/>
      </dsp:nvSpPr>
      <dsp:spPr>
        <a:xfrm>
          <a:off x="5353728" y="1468505"/>
          <a:ext cx="2092988" cy="1255793"/>
        </a:xfrm>
        <a:prstGeom prst="rect">
          <a:avLst/>
        </a:prstGeom>
        <a:solidFill>
          <a:schemeClr val="accent2">
            <a:hueOff val="3343942"/>
            <a:satOff val="-4171"/>
            <a:lumOff val="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i="0" kern="1200" baseline="0"/>
            <a:t>Example:</a:t>
          </a:r>
          <a:endParaRPr lang="en-US" sz="1300" kern="1200"/>
        </a:p>
      </dsp:txBody>
      <dsp:txXfrm>
        <a:off x="5353728" y="1468505"/>
        <a:ext cx="2092988" cy="1255793"/>
      </dsp:txXfrm>
    </dsp:sp>
    <dsp:sp modelId="{9EC1C31F-C115-4F3B-9C2B-AFF9D1C7A58E}">
      <dsp:nvSpPr>
        <dsp:cNvPr id="0" name=""/>
        <dsp:cNvSpPr/>
      </dsp:nvSpPr>
      <dsp:spPr>
        <a:xfrm>
          <a:off x="1900297" y="2933597"/>
          <a:ext cx="2092988" cy="1255793"/>
        </a:xfrm>
        <a:prstGeom prst="rect">
          <a:avLst/>
        </a:prstGeom>
        <a:solidFill>
          <a:schemeClr val="accent2">
            <a:hueOff val="4012731"/>
            <a:satOff val="-5005"/>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i="0" kern="1200" baseline="0"/>
            <a:t>3 children → $1,500 total → stays $1,500 unless modified, even if one child emancipates.</a:t>
          </a:r>
          <a:endParaRPr lang="en-US" sz="1300" kern="1200"/>
        </a:p>
      </dsp:txBody>
      <dsp:txXfrm>
        <a:off x="1900297" y="2933597"/>
        <a:ext cx="2092988" cy="1255793"/>
      </dsp:txXfrm>
    </dsp:sp>
    <dsp:sp modelId="{AC4A4DDB-629E-4EAA-8FA8-0FEEAC55BFC5}">
      <dsp:nvSpPr>
        <dsp:cNvPr id="0" name=""/>
        <dsp:cNvSpPr/>
      </dsp:nvSpPr>
      <dsp:spPr>
        <a:xfrm>
          <a:off x="4202584" y="2933597"/>
          <a:ext cx="2092988" cy="1255793"/>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Burden is on the noncustodial parent to seek a change in support.</a:t>
          </a:r>
        </a:p>
      </dsp:txBody>
      <dsp:txXfrm>
        <a:off x="4202584" y="2933597"/>
        <a:ext cx="2092988" cy="12557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8E628-1A4B-4066-B2CA-FD7D91284321}">
      <dsp:nvSpPr>
        <dsp:cNvPr id="0" name=""/>
        <dsp:cNvSpPr/>
      </dsp:nvSpPr>
      <dsp:spPr>
        <a:xfrm>
          <a:off x="749153" y="3413"/>
          <a:ext cx="2092988" cy="125579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PTSerif-Regular"/>
            </a:rPr>
            <a:t>Separate monthly support amount is assigned per child</a:t>
          </a:r>
          <a:r>
            <a:rPr lang="en-US" sz="1200" i="0" kern="1200" baseline="0" dirty="0"/>
            <a:t>.</a:t>
          </a:r>
          <a:endParaRPr lang="en-US" sz="1200" kern="1200" dirty="0"/>
        </a:p>
      </dsp:txBody>
      <dsp:txXfrm>
        <a:off x="749153" y="3413"/>
        <a:ext cx="2092988" cy="1255793"/>
      </dsp:txXfrm>
    </dsp:sp>
    <dsp:sp modelId="{CC6901F2-4679-4F21-BBDD-40ADC1BC6834}">
      <dsp:nvSpPr>
        <dsp:cNvPr id="0" name=""/>
        <dsp:cNvSpPr/>
      </dsp:nvSpPr>
      <dsp:spPr>
        <a:xfrm>
          <a:off x="3051441" y="3413"/>
          <a:ext cx="2092988" cy="1255793"/>
        </a:xfrm>
        <a:prstGeom prst="rect">
          <a:avLst/>
        </a:prstGeom>
        <a:solidFill>
          <a:schemeClr val="accent2">
            <a:hueOff val="668788"/>
            <a:satOff val="-834"/>
            <a:lumOff val="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i="0" kern="1200" baseline="0" dirty="0"/>
            <a:t>The monthly support amount is broken down per child.</a:t>
          </a:r>
          <a:endParaRPr lang="en-US" sz="1200" kern="1200" dirty="0"/>
        </a:p>
      </dsp:txBody>
      <dsp:txXfrm>
        <a:off x="3051441" y="3413"/>
        <a:ext cx="2092988" cy="1255793"/>
      </dsp:txXfrm>
    </dsp:sp>
    <dsp:sp modelId="{1D11089F-5F72-4420-84BC-DCFA7ED6D6DC}">
      <dsp:nvSpPr>
        <dsp:cNvPr id="0" name=""/>
        <dsp:cNvSpPr/>
      </dsp:nvSpPr>
      <dsp:spPr>
        <a:xfrm>
          <a:off x="5353728" y="3413"/>
          <a:ext cx="2092988" cy="1255793"/>
        </a:xfrm>
        <a:prstGeom prst="rect">
          <a:avLst/>
        </a:prstGeom>
        <a:solidFill>
          <a:schemeClr val="accent2">
            <a:hueOff val="1337577"/>
            <a:satOff val="-1668"/>
            <a:lumOff val="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i="0" kern="1200" baseline="0"/>
            <a:t>One lump sum amount covers all of the children combined.</a:t>
          </a:r>
          <a:endParaRPr lang="en-US" sz="1200" kern="1200"/>
        </a:p>
      </dsp:txBody>
      <dsp:txXfrm>
        <a:off x="5353728" y="3413"/>
        <a:ext cx="2092988" cy="1255793"/>
      </dsp:txXfrm>
    </dsp:sp>
    <dsp:sp modelId="{2E60AF6D-8326-4359-99FC-67D46AD66CF8}">
      <dsp:nvSpPr>
        <dsp:cNvPr id="0" name=""/>
        <dsp:cNvSpPr/>
      </dsp:nvSpPr>
      <dsp:spPr>
        <a:xfrm>
          <a:off x="749153" y="1468505"/>
          <a:ext cx="2092988" cy="1255793"/>
        </a:xfrm>
        <a:prstGeom prst="rect">
          <a:avLst/>
        </a:prstGeom>
        <a:solidFill>
          <a:schemeClr val="accent2">
            <a:hueOff val="2006365"/>
            <a:satOff val="-2502"/>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PTSerif-Regular"/>
            </a:rPr>
            <a:t>When a child emancipates, the obligation for that child’s portion automatically ends, and the support order amount decreases accordingly (without needing a modification).</a:t>
          </a:r>
          <a:endParaRPr lang="en-US" sz="1200" kern="1200" dirty="0"/>
        </a:p>
      </dsp:txBody>
      <dsp:txXfrm>
        <a:off x="749153" y="1468505"/>
        <a:ext cx="2092988" cy="1255793"/>
      </dsp:txXfrm>
    </dsp:sp>
    <dsp:sp modelId="{24DEA727-7705-4814-AC1D-08186A51B6EB}">
      <dsp:nvSpPr>
        <dsp:cNvPr id="0" name=""/>
        <dsp:cNvSpPr/>
      </dsp:nvSpPr>
      <dsp:spPr>
        <a:xfrm>
          <a:off x="3051441" y="1468505"/>
          <a:ext cx="2092988" cy="1255793"/>
        </a:xfrm>
        <a:prstGeom prst="rect">
          <a:avLst/>
        </a:prstGeom>
        <a:solidFill>
          <a:schemeClr val="accent2">
            <a:hueOff val="2675154"/>
            <a:satOff val="-3337"/>
            <a:lumOff val="7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i="0" kern="1200" baseline="0" dirty="0"/>
            <a:t>If no Separate modification or recalculation is requested, the child support automatically is reduced, possibly creating a windfall for the noncustodial parent..</a:t>
          </a:r>
          <a:endParaRPr lang="en-US" sz="1200" kern="1200" dirty="0"/>
        </a:p>
      </dsp:txBody>
      <dsp:txXfrm>
        <a:off x="3051441" y="1468505"/>
        <a:ext cx="2092988" cy="1255793"/>
      </dsp:txXfrm>
    </dsp:sp>
    <dsp:sp modelId="{48593E6A-DC8B-4093-8E1F-A4AE188E6E92}">
      <dsp:nvSpPr>
        <dsp:cNvPr id="0" name=""/>
        <dsp:cNvSpPr/>
      </dsp:nvSpPr>
      <dsp:spPr>
        <a:xfrm>
          <a:off x="5353728" y="1468505"/>
          <a:ext cx="2092988" cy="1255793"/>
        </a:xfrm>
        <a:prstGeom prst="rect">
          <a:avLst/>
        </a:prstGeom>
        <a:solidFill>
          <a:schemeClr val="accent2">
            <a:hueOff val="3343942"/>
            <a:satOff val="-4171"/>
            <a:lumOff val="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i="0" kern="1200" baseline="0"/>
            <a:t>Example:</a:t>
          </a:r>
          <a:endParaRPr lang="en-US" sz="1200" kern="1200"/>
        </a:p>
      </dsp:txBody>
      <dsp:txXfrm>
        <a:off x="5353728" y="1468505"/>
        <a:ext cx="2092988" cy="1255793"/>
      </dsp:txXfrm>
    </dsp:sp>
    <dsp:sp modelId="{9EC1C31F-C115-4F3B-9C2B-AFF9D1C7A58E}">
      <dsp:nvSpPr>
        <dsp:cNvPr id="0" name=""/>
        <dsp:cNvSpPr/>
      </dsp:nvSpPr>
      <dsp:spPr>
        <a:xfrm>
          <a:off x="1900297" y="2933597"/>
          <a:ext cx="2092988" cy="1255793"/>
        </a:xfrm>
        <a:prstGeom prst="rect">
          <a:avLst/>
        </a:prstGeom>
        <a:solidFill>
          <a:schemeClr val="accent2">
            <a:hueOff val="4012731"/>
            <a:satOff val="-5005"/>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PTSerif-Regular"/>
            </a:rPr>
            <a:t>Child A → $500 Child B → $500 Child C → $500       Total → $1,500</a:t>
          </a:r>
        </a:p>
        <a:p>
          <a:pPr marL="0" lvl="0" indent="0" algn="ctr" defTabSz="533400">
            <a:lnSpc>
              <a:spcPct val="90000"/>
            </a:lnSpc>
            <a:spcBef>
              <a:spcPct val="0"/>
            </a:spcBef>
            <a:spcAft>
              <a:spcPct val="35000"/>
            </a:spcAft>
            <a:buNone/>
          </a:pPr>
          <a:r>
            <a:rPr lang="en-US" sz="1200" kern="1200" dirty="0">
              <a:latin typeface="PTSerif-Regular"/>
            </a:rPr>
            <a:t>When Child A emancipates → support automatically drops to $1,000.</a:t>
          </a:r>
          <a:endParaRPr lang="en-US" sz="1200" kern="1200" dirty="0"/>
        </a:p>
      </dsp:txBody>
      <dsp:txXfrm>
        <a:off x="1900297" y="2933597"/>
        <a:ext cx="2092988" cy="1255793"/>
      </dsp:txXfrm>
    </dsp:sp>
    <dsp:sp modelId="{AC4A4DDB-629E-4EAA-8FA8-0FEEAC55BFC5}">
      <dsp:nvSpPr>
        <dsp:cNvPr id="0" name=""/>
        <dsp:cNvSpPr/>
      </dsp:nvSpPr>
      <dsp:spPr>
        <a:xfrm>
          <a:off x="4202584" y="2933597"/>
          <a:ext cx="2092988" cy="1255793"/>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Burden is on the custodial parent to seek a change in support.</a:t>
          </a:r>
        </a:p>
      </dsp:txBody>
      <dsp:txXfrm>
        <a:off x="4202584" y="2933597"/>
        <a:ext cx="2092988" cy="12557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8778B-4513-4E1A-B4B5-651852D98601}">
      <dsp:nvSpPr>
        <dsp:cNvPr id="0" name=""/>
        <dsp:cNvSpPr/>
      </dsp:nvSpPr>
      <dsp:spPr>
        <a:xfrm>
          <a:off x="1118728" y="431"/>
          <a:ext cx="2837340" cy="170240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Initial Petitions: The date the support petition is filed with the court.  Look for the date stamp.</a:t>
          </a:r>
        </a:p>
      </dsp:txBody>
      <dsp:txXfrm>
        <a:off x="1118728" y="431"/>
        <a:ext cx="2837340" cy="1702404"/>
      </dsp:txXfrm>
    </dsp:sp>
    <dsp:sp modelId="{06983EAC-CF67-487E-A636-B65E18FDAC81}">
      <dsp:nvSpPr>
        <dsp:cNvPr id="0" name=""/>
        <dsp:cNvSpPr/>
      </dsp:nvSpPr>
      <dsp:spPr>
        <a:xfrm>
          <a:off x="4239802" y="431"/>
          <a:ext cx="2837340" cy="170240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Modifications:  The date the non-requesting party is served with support order.  </a:t>
          </a:r>
        </a:p>
        <a:p>
          <a:pPr marL="0" lvl="0" indent="0" algn="ctr" defTabSz="800100">
            <a:lnSpc>
              <a:spcPct val="90000"/>
            </a:lnSpc>
            <a:spcBef>
              <a:spcPct val="0"/>
            </a:spcBef>
            <a:spcAft>
              <a:spcPct val="35000"/>
            </a:spcAft>
            <a:buNone/>
          </a:pPr>
          <a:r>
            <a:rPr lang="en-US" sz="1800" kern="1200"/>
            <a:t>Were there prior arrears that need to be included?</a:t>
          </a:r>
        </a:p>
      </dsp:txBody>
      <dsp:txXfrm>
        <a:off x="4239802" y="431"/>
        <a:ext cx="2837340" cy="1702404"/>
      </dsp:txXfrm>
    </dsp:sp>
    <dsp:sp modelId="{333B14CC-2CAA-4353-AC84-9ECD94719606}">
      <dsp:nvSpPr>
        <dsp:cNvPr id="0" name=""/>
        <dsp:cNvSpPr/>
      </dsp:nvSpPr>
      <dsp:spPr>
        <a:xfrm>
          <a:off x="1118728" y="1986569"/>
          <a:ext cx="2837340" cy="170240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Set forth the monthly repayment on the arrears in the agreement in addition to the current monthly child support that is due.</a:t>
          </a:r>
        </a:p>
      </dsp:txBody>
      <dsp:txXfrm>
        <a:off x="1118728" y="1986569"/>
        <a:ext cx="2837340" cy="1702404"/>
      </dsp:txXfrm>
    </dsp:sp>
    <dsp:sp modelId="{307DDB18-E85B-4A4A-8323-C67DF0D049EA}">
      <dsp:nvSpPr>
        <dsp:cNvPr id="0" name=""/>
        <dsp:cNvSpPr/>
      </dsp:nvSpPr>
      <dsp:spPr>
        <a:xfrm>
          <a:off x="4239802" y="1986569"/>
          <a:ext cx="2837340" cy="170240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If the arrears includes principal and interest, then include a break down of each</a:t>
          </a:r>
        </a:p>
      </dsp:txBody>
      <dsp:txXfrm>
        <a:off x="4239802" y="1986569"/>
        <a:ext cx="2837340" cy="17024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32B0A-5AAF-4F54-9A19-67319645CF00}">
      <dsp:nvSpPr>
        <dsp:cNvPr id="0" name=""/>
        <dsp:cNvSpPr/>
      </dsp:nvSpPr>
      <dsp:spPr>
        <a:xfrm>
          <a:off x="645950" y="0"/>
          <a:ext cx="7320772" cy="428091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91D157-E387-4C5A-8538-F012C836F485}">
      <dsp:nvSpPr>
        <dsp:cNvPr id="0" name=""/>
        <dsp:cNvSpPr/>
      </dsp:nvSpPr>
      <dsp:spPr>
        <a:xfrm>
          <a:off x="4310" y="1284273"/>
          <a:ext cx="2073265" cy="17123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Medical Cost not covered by insurance (Cash Medical Support) should be addressed in the agreement.</a:t>
          </a:r>
        </a:p>
      </dsp:txBody>
      <dsp:txXfrm>
        <a:off x="87901" y="1367864"/>
        <a:ext cx="1906083" cy="1545182"/>
      </dsp:txXfrm>
    </dsp:sp>
    <dsp:sp modelId="{50D6765E-D804-4196-B0D9-C93D315A0FC5}">
      <dsp:nvSpPr>
        <dsp:cNvPr id="0" name=""/>
        <dsp:cNvSpPr/>
      </dsp:nvSpPr>
      <dsp:spPr>
        <a:xfrm>
          <a:off x="2181239" y="1284273"/>
          <a:ext cx="2073265" cy="17123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Provide that the parents pay in accordance to their income shares, any reasonable and necessary unreimbursed medical or dental expenses.</a:t>
          </a:r>
        </a:p>
      </dsp:txBody>
      <dsp:txXfrm>
        <a:off x="2264830" y="1367864"/>
        <a:ext cx="1906083" cy="1545182"/>
      </dsp:txXfrm>
    </dsp:sp>
    <dsp:sp modelId="{B93A28E6-03C1-44B9-B456-85DDB384EEC2}">
      <dsp:nvSpPr>
        <dsp:cNvPr id="0" name=""/>
        <dsp:cNvSpPr/>
      </dsp:nvSpPr>
      <dsp:spPr>
        <a:xfrm>
          <a:off x="4358168" y="1284273"/>
          <a:ext cx="2073265" cy="17123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t>Medical or dental expenses shall include but not be limited to eyeglasses, prescription medication, prosthetics, orthodontics, and mental health or developmental disabilities services, including but not limited to services provided by a social worker, psychologist, psychiatrist, counselor, or therapist.</a:t>
          </a:r>
        </a:p>
      </dsp:txBody>
      <dsp:txXfrm>
        <a:off x="4441759" y="1367864"/>
        <a:ext cx="1906083" cy="1545182"/>
      </dsp:txXfrm>
    </dsp:sp>
    <dsp:sp modelId="{9DA58528-FE3E-4503-99CF-0ACB77B0BDC5}">
      <dsp:nvSpPr>
        <dsp:cNvPr id="0" name=""/>
        <dsp:cNvSpPr/>
      </dsp:nvSpPr>
      <dsp:spPr>
        <a:xfrm>
          <a:off x="6535097" y="1284273"/>
          <a:ext cx="2073265" cy="17123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In the event, a parent fails to provide the unreimbursed medical, then the aggrieved parent will have the ability to file a show cause against the  parent for failure to pay unreimbursed medical.  The aggrieved party must give the parent copies of the medical bills and at least 30 days to make arrangements before filing a show cause.</a:t>
          </a:r>
        </a:p>
      </dsp:txBody>
      <dsp:txXfrm>
        <a:off x="6618688" y="1367864"/>
        <a:ext cx="1906083" cy="15451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4C997-87D0-482E-A7D7-1E3DE749664A}">
      <dsp:nvSpPr>
        <dsp:cNvPr id="0" name=""/>
        <dsp:cNvSpPr/>
      </dsp:nvSpPr>
      <dsp:spPr>
        <a:xfrm>
          <a:off x="1000" y="544413"/>
          <a:ext cx="3511658" cy="22299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50C593-CDBF-4079-8DFF-EFFCE34023FC}">
      <dsp:nvSpPr>
        <dsp:cNvPr id="0" name=""/>
        <dsp:cNvSpPr/>
      </dsp:nvSpPr>
      <dsp:spPr>
        <a:xfrm>
          <a:off x="391184" y="915088"/>
          <a:ext cx="3511658" cy="22299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t>If support overages exist, (i) to whom an overage is owed and the amount of the overage, (ii) the period of time for which such overage is calculated, and (iii) how such overage is to be paid - § 20-60.3 (9)(a).</a:t>
          </a:r>
          <a:endParaRPr lang="en-US" sz="1900" kern="1200"/>
        </a:p>
      </dsp:txBody>
      <dsp:txXfrm>
        <a:off x="456496" y="980400"/>
        <a:ext cx="3381034" cy="2099279"/>
      </dsp:txXfrm>
    </dsp:sp>
    <dsp:sp modelId="{DB949E44-9CBE-4F73-8266-F9B550513294}">
      <dsp:nvSpPr>
        <dsp:cNvPr id="0" name=""/>
        <dsp:cNvSpPr/>
      </dsp:nvSpPr>
      <dsp:spPr>
        <a:xfrm>
          <a:off x="4293027" y="544413"/>
          <a:ext cx="3511658" cy="22299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3D3114-9991-4302-AA6A-3C9CA9499E4F}">
      <dsp:nvSpPr>
        <dsp:cNvPr id="0" name=""/>
        <dsp:cNvSpPr/>
      </dsp:nvSpPr>
      <dsp:spPr>
        <a:xfrm>
          <a:off x="4683211" y="915088"/>
          <a:ext cx="3511658" cy="22299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a:t>Overages typically occur in motions for decrease</a:t>
          </a:r>
          <a:r>
            <a:rPr lang="en-US" sz="1900" kern="1200"/>
            <a:t>.</a:t>
          </a:r>
        </a:p>
      </dsp:txBody>
      <dsp:txXfrm>
        <a:off x="4748523" y="980400"/>
        <a:ext cx="3381034" cy="20992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75EB2-7920-4136-9366-F57111B38B85}">
      <dsp:nvSpPr>
        <dsp:cNvPr id="0" name=""/>
        <dsp:cNvSpPr/>
      </dsp:nvSpPr>
      <dsp:spPr>
        <a:xfrm>
          <a:off x="0" y="4174803"/>
          <a:ext cx="574518" cy="1370263"/>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0860" tIns="92456" rIns="40860" bIns="92456" numCol="1" spcCol="1270" anchor="ctr" anchorCtr="0">
          <a:noAutofit/>
        </a:bodyPr>
        <a:lstStyle/>
        <a:p>
          <a:pPr marL="0" lvl="0" indent="0" algn="ctr" defTabSz="577850">
            <a:lnSpc>
              <a:spcPct val="90000"/>
            </a:lnSpc>
            <a:spcBef>
              <a:spcPct val="0"/>
            </a:spcBef>
            <a:spcAft>
              <a:spcPct val="35000"/>
            </a:spcAft>
            <a:buNone/>
          </a:pPr>
          <a:r>
            <a:rPr lang="en-US" sz="1300" kern="1200"/>
            <a:t>Include</a:t>
          </a:r>
        </a:p>
      </dsp:txBody>
      <dsp:txXfrm>
        <a:off x="0" y="4174803"/>
        <a:ext cx="574518" cy="1370263"/>
      </dsp:txXfrm>
    </dsp:sp>
    <dsp:sp modelId="{E1828B85-A5EA-4AAB-A03C-F67485A15186}">
      <dsp:nvSpPr>
        <dsp:cNvPr id="0" name=""/>
        <dsp:cNvSpPr/>
      </dsp:nvSpPr>
      <dsp:spPr>
        <a:xfrm>
          <a:off x="574518" y="4174803"/>
          <a:ext cx="1723556" cy="1370263"/>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962" tIns="165100" rIns="34962" bIns="165100" numCol="1" spcCol="1270" anchor="ctr" anchorCtr="0">
          <a:noAutofit/>
        </a:bodyPr>
        <a:lstStyle/>
        <a:p>
          <a:pPr marL="0" lvl="0" indent="0" algn="l" defTabSz="577850">
            <a:lnSpc>
              <a:spcPct val="90000"/>
            </a:lnSpc>
            <a:spcBef>
              <a:spcPct val="0"/>
            </a:spcBef>
            <a:spcAft>
              <a:spcPct val="35000"/>
            </a:spcAft>
            <a:buNone/>
          </a:pPr>
          <a:r>
            <a:rPr lang="en-US" sz="1300" kern="1200" dirty="0"/>
            <a:t>- Include employer information for wage withholding. Identify who was present at the mediation</a:t>
          </a:r>
        </a:p>
      </dsp:txBody>
      <dsp:txXfrm>
        <a:off x="574518" y="4174803"/>
        <a:ext cx="1723556" cy="1370263"/>
      </dsp:txXfrm>
    </dsp:sp>
    <dsp:sp modelId="{FF21C401-525A-4E76-9AF6-629C58E1445D}">
      <dsp:nvSpPr>
        <dsp:cNvPr id="0" name=""/>
        <dsp:cNvSpPr/>
      </dsp:nvSpPr>
      <dsp:spPr>
        <a:xfrm rot="10800000">
          <a:off x="0" y="2087891"/>
          <a:ext cx="574518" cy="2107465"/>
        </a:xfrm>
        <a:prstGeom prst="upArrowCallout">
          <a:avLst>
            <a:gd name="adj1" fmla="val 5000"/>
            <a:gd name="adj2" fmla="val 10000"/>
            <a:gd name="adj3" fmla="val 15000"/>
            <a:gd name="adj4" fmla="val 64977"/>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0860" tIns="92456" rIns="40860" bIns="92456" numCol="1" spcCol="1270" anchor="ctr" anchorCtr="0">
          <a:noAutofit/>
        </a:bodyPr>
        <a:lstStyle/>
        <a:p>
          <a:pPr marL="0" lvl="0" indent="0" algn="ctr" defTabSz="577850">
            <a:lnSpc>
              <a:spcPct val="90000"/>
            </a:lnSpc>
            <a:spcBef>
              <a:spcPct val="0"/>
            </a:spcBef>
            <a:spcAft>
              <a:spcPct val="35000"/>
            </a:spcAft>
            <a:buNone/>
          </a:pPr>
          <a:r>
            <a:rPr lang="en-US" sz="1300" kern="1200"/>
            <a:t>Verify</a:t>
          </a:r>
        </a:p>
      </dsp:txBody>
      <dsp:txXfrm rot="-10800000">
        <a:off x="0" y="2087891"/>
        <a:ext cx="574518" cy="1369852"/>
      </dsp:txXfrm>
    </dsp:sp>
    <dsp:sp modelId="{2E911A77-003A-4E1E-A189-3CDEB78AA3E7}">
      <dsp:nvSpPr>
        <dsp:cNvPr id="0" name=""/>
        <dsp:cNvSpPr/>
      </dsp:nvSpPr>
      <dsp:spPr>
        <a:xfrm>
          <a:off x="574518" y="2087891"/>
          <a:ext cx="1723556" cy="1369852"/>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962" tIns="165100" rIns="34962" bIns="165100" numCol="1" spcCol="1270" anchor="ctr" anchorCtr="0">
          <a:noAutofit/>
        </a:bodyPr>
        <a:lstStyle/>
        <a:p>
          <a:pPr marL="0" lvl="0" indent="0" algn="l" defTabSz="577850">
            <a:lnSpc>
              <a:spcPct val="90000"/>
            </a:lnSpc>
            <a:spcBef>
              <a:spcPct val="0"/>
            </a:spcBef>
            <a:spcAft>
              <a:spcPct val="35000"/>
            </a:spcAft>
            <a:buNone/>
          </a:pPr>
          <a:r>
            <a:rPr lang="en-US" sz="1300" kern="1200"/>
            <a:t>- Verify case number, DCSE case number, parties' names, DOBs, SSNs</a:t>
          </a:r>
        </a:p>
      </dsp:txBody>
      <dsp:txXfrm>
        <a:off x="574518" y="2087891"/>
        <a:ext cx="1723556" cy="1369852"/>
      </dsp:txXfrm>
    </dsp:sp>
    <dsp:sp modelId="{420E5BE2-D599-4A3E-B99B-B8E160CFD4DF}">
      <dsp:nvSpPr>
        <dsp:cNvPr id="0" name=""/>
        <dsp:cNvSpPr/>
      </dsp:nvSpPr>
      <dsp:spPr>
        <a:xfrm rot="10800000">
          <a:off x="0" y="980"/>
          <a:ext cx="574518" cy="2107465"/>
        </a:xfrm>
        <a:prstGeom prst="upArrowCallout">
          <a:avLst>
            <a:gd name="adj1" fmla="val 5000"/>
            <a:gd name="adj2" fmla="val 10000"/>
            <a:gd name="adj3" fmla="val 15000"/>
            <a:gd name="adj4" fmla="val 64977"/>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40860" tIns="92456" rIns="40860" bIns="92456" numCol="1" spcCol="1270" anchor="ctr" anchorCtr="0">
          <a:noAutofit/>
        </a:bodyPr>
        <a:lstStyle/>
        <a:p>
          <a:pPr marL="0" lvl="0" indent="0" algn="ctr" defTabSz="577850">
            <a:lnSpc>
              <a:spcPct val="90000"/>
            </a:lnSpc>
            <a:spcBef>
              <a:spcPct val="0"/>
            </a:spcBef>
            <a:spcAft>
              <a:spcPct val="35000"/>
            </a:spcAft>
            <a:buNone/>
          </a:pPr>
          <a:r>
            <a:rPr lang="en-US" sz="1300" kern="1200"/>
            <a:t>Match</a:t>
          </a:r>
        </a:p>
      </dsp:txBody>
      <dsp:txXfrm rot="-10800000">
        <a:off x="0" y="980"/>
        <a:ext cx="574518" cy="1369852"/>
      </dsp:txXfrm>
    </dsp:sp>
    <dsp:sp modelId="{EC235FDC-6029-47FB-8490-E533FE9BDC60}">
      <dsp:nvSpPr>
        <dsp:cNvPr id="0" name=""/>
        <dsp:cNvSpPr/>
      </dsp:nvSpPr>
      <dsp:spPr>
        <a:xfrm>
          <a:off x="574518" y="980"/>
          <a:ext cx="1723556" cy="1369852"/>
        </a:xfrm>
        <a:prstGeom prst="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962" tIns="165100" rIns="34962" bIns="165100" numCol="1" spcCol="1270" anchor="ctr" anchorCtr="0">
          <a:noAutofit/>
        </a:bodyPr>
        <a:lstStyle/>
        <a:p>
          <a:pPr marL="0" lvl="0" indent="0" algn="l" defTabSz="577850">
            <a:lnSpc>
              <a:spcPct val="90000"/>
            </a:lnSpc>
            <a:spcBef>
              <a:spcPct val="0"/>
            </a:spcBef>
            <a:spcAft>
              <a:spcPct val="35000"/>
            </a:spcAft>
            <a:buNone/>
          </a:pPr>
          <a:r>
            <a:rPr lang="en-US" sz="1300" kern="1200"/>
            <a:t>- Court name and locality must match filing location</a:t>
          </a:r>
        </a:p>
      </dsp:txBody>
      <dsp:txXfrm>
        <a:off x="574518" y="980"/>
        <a:ext cx="1723556" cy="13698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2B33D-DBAE-41CC-AAAA-F85194423014}">
      <dsp:nvSpPr>
        <dsp:cNvPr id="0" name=""/>
        <dsp:cNvSpPr/>
      </dsp:nvSpPr>
      <dsp:spPr>
        <a:xfrm>
          <a:off x="2411" y="350242"/>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 Agreements vs Orders</a:t>
          </a:r>
        </a:p>
      </dsp:txBody>
      <dsp:txXfrm>
        <a:off x="2411" y="350242"/>
        <a:ext cx="1912739" cy="1147643"/>
      </dsp:txXfrm>
    </dsp:sp>
    <dsp:sp modelId="{13227445-8B40-4DCA-B429-B9A189F98CCE}">
      <dsp:nvSpPr>
        <dsp:cNvPr id="0" name=""/>
        <dsp:cNvSpPr/>
      </dsp:nvSpPr>
      <dsp:spPr>
        <a:xfrm>
          <a:off x="2106423" y="350242"/>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 Virginia Code § 20-60.3 applies to orders, not agreements.</a:t>
          </a:r>
        </a:p>
      </dsp:txBody>
      <dsp:txXfrm>
        <a:off x="2106423" y="350242"/>
        <a:ext cx="1912739" cy="1147643"/>
      </dsp:txXfrm>
    </dsp:sp>
    <dsp:sp modelId="{98E32853-56E3-4E54-86D0-D540F4FB79EF}">
      <dsp:nvSpPr>
        <dsp:cNvPr id="0" name=""/>
        <dsp:cNvSpPr/>
      </dsp:nvSpPr>
      <dsp:spPr>
        <a:xfrm>
          <a:off x="4210436" y="350242"/>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 BUT, if the agreement is incorporated into a court order, best practice to incorporate § 20-60.3  provisions </a:t>
          </a:r>
        </a:p>
      </dsp:txBody>
      <dsp:txXfrm>
        <a:off x="4210436" y="350242"/>
        <a:ext cx="1912739" cy="1147643"/>
      </dsp:txXfrm>
    </dsp:sp>
    <dsp:sp modelId="{953CABB4-DBF3-4FDB-9125-0CDBD086CB38}">
      <dsp:nvSpPr>
        <dsp:cNvPr id="0" name=""/>
        <dsp:cNvSpPr/>
      </dsp:nvSpPr>
      <dsp:spPr>
        <a:xfrm>
          <a:off x="6314449" y="350242"/>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 All agreement terms should be set forth in detail so that they are enforceable</a:t>
          </a:r>
        </a:p>
      </dsp:txBody>
      <dsp:txXfrm>
        <a:off x="6314449" y="350242"/>
        <a:ext cx="1912739" cy="1147643"/>
      </dsp:txXfrm>
    </dsp:sp>
    <dsp:sp modelId="{A81E9142-AB1C-4F09-8A33-0FC3CF2A1ABF}">
      <dsp:nvSpPr>
        <dsp:cNvPr id="0" name=""/>
        <dsp:cNvSpPr/>
      </dsp:nvSpPr>
      <dsp:spPr>
        <a:xfrm>
          <a:off x="2411" y="1689159"/>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 Addressing Arrearages</a:t>
          </a:r>
        </a:p>
      </dsp:txBody>
      <dsp:txXfrm>
        <a:off x="2411" y="1689159"/>
        <a:ext cx="1912739" cy="1147643"/>
      </dsp:txXfrm>
    </dsp:sp>
    <dsp:sp modelId="{ACEE21B2-D5D4-4B0C-BE62-939DFFEF66D2}">
      <dsp:nvSpPr>
        <dsp:cNvPr id="0" name=""/>
        <dsp:cNvSpPr/>
      </dsp:nvSpPr>
      <dsp:spPr>
        <a:xfrm>
          <a:off x="2106423" y="1689159"/>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 If arrears are left out, they may be lost forever once the order is entered.</a:t>
          </a:r>
        </a:p>
      </dsp:txBody>
      <dsp:txXfrm>
        <a:off x="2106423" y="1689159"/>
        <a:ext cx="1912739" cy="1147643"/>
      </dsp:txXfrm>
    </dsp:sp>
    <dsp:sp modelId="{D9004752-0DFE-4D9E-BD1B-4B832BC61B59}">
      <dsp:nvSpPr>
        <dsp:cNvPr id="0" name=""/>
        <dsp:cNvSpPr/>
      </dsp:nvSpPr>
      <dsp:spPr>
        <a:xfrm>
          <a:off x="4210436" y="1689159"/>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 Always state the arrears amount and repayment terms in the agreement.</a:t>
          </a:r>
        </a:p>
      </dsp:txBody>
      <dsp:txXfrm>
        <a:off x="4210436" y="1689159"/>
        <a:ext cx="1912739" cy="1147643"/>
      </dsp:txXfrm>
    </dsp:sp>
    <dsp:sp modelId="{9A28AD83-404C-4D41-B8E1-9C0533268A90}">
      <dsp:nvSpPr>
        <dsp:cNvPr id="0" name=""/>
        <dsp:cNvSpPr/>
      </dsp:nvSpPr>
      <dsp:spPr>
        <a:xfrm>
          <a:off x="6314449" y="1689159"/>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 Best Practices</a:t>
          </a:r>
        </a:p>
      </dsp:txBody>
      <dsp:txXfrm>
        <a:off x="6314449" y="1689159"/>
        <a:ext cx="1912739" cy="1147643"/>
      </dsp:txXfrm>
    </dsp:sp>
    <dsp:sp modelId="{76808A4E-B181-4383-AE44-1B4DD9E99151}">
      <dsp:nvSpPr>
        <dsp:cNvPr id="0" name=""/>
        <dsp:cNvSpPr/>
      </dsp:nvSpPr>
      <dsp:spPr>
        <a:xfrm>
          <a:off x="1054417" y="3028077"/>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 Draft agreements assuming they will become orders.</a:t>
          </a:r>
        </a:p>
      </dsp:txBody>
      <dsp:txXfrm>
        <a:off x="1054417" y="3028077"/>
        <a:ext cx="1912739" cy="1147643"/>
      </dsp:txXfrm>
    </dsp:sp>
    <dsp:sp modelId="{044BAA94-D440-4628-83BA-CCC7764D572E}">
      <dsp:nvSpPr>
        <dsp:cNvPr id="0" name=""/>
        <dsp:cNvSpPr/>
      </dsp:nvSpPr>
      <dsp:spPr>
        <a:xfrm>
          <a:off x="3158430" y="3028077"/>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 Cover all required issues: support amount, arrears, overages, health care, deviations.</a:t>
          </a:r>
        </a:p>
      </dsp:txBody>
      <dsp:txXfrm>
        <a:off x="3158430" y="3028077"/>
        <a:ext cx="1912739" cy="1147643"/>
      </dsp:txXfrm>
    </dsp:sp>
    <dsp:sp modelId="{AA45D993-57E8-4807-8027-30EAD174D3A8}">
      <dsp:nvSpPr>
        <dsp:cNvPr id="0" name=""/>
        <dsp:cNvSpPr/>
      </dsp:nvSpPr>
      <dsp:spPr>
        <a:xfrm>
          <a:off x="5262443" y="3028077"/>
          <a:ext cx="1912739" cy="11476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 A complete agreement ensures enforceability and avoids future disputes.</a:t>
          </a:r>
        </a:p>
      </dsp:txBody>
      <dsp:txXfrm>
        <a:off x="5262443" y="3028077"/>
        <a:ext cx="1912739" cy="114764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5/3/2025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5/3/2025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5/3/2025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5/3/2025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5/3/2025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5/3/2025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law.lis.virginia.gov/vacode/title20/chapter4.1/section20-60.3/"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law.lis.virginia.gov/vacode/title20/chapter4.1/section20-60.3/" TargetMode="External"/><Relationship Id="rId2" Type="http://schemas.openxmlformats.org/officeDocument/2006/relationships/hyperlink" Target="https://law.lis.virginia.gov/vacode/title8.01/chapter21.2/section8.01-581.24/"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986118" y="735106"/>
            <a:ext cx="7540322" cy="2928470"/>
          </a:xfrm>
        </p:spPr>
        <p:txBody>
          <a:bodyPr anchor="b">
            <a:normAutofit/>
          </a:bodyPr>
          <a:lstStyle/>
          <a:p>
            <a:pPr algn="l"/>
            <a:r>
              <a:rPr lang="en-US" sz="4200">
                <a:solidFill>
                  <a:srgbClr val="FFFFFF"/>
                </a:solidFill>
              </a:rPr>
              <a:t>How to Write a Mediated Agreement</a:t>
            </a:r>
          </a:p>
        </p:txBody>
      </p:sp>
      <p:sp>
        <p:nvSpPr>
          <p:cNvPr id="3" name="Subtitle 2"/>
          <p:cNvSpPr>
            <a:spLocks noGrp="1"/>
          </p:cNvSpPr>
          <p:nvPr>
            <p:ph type="subTitle" idx="1"/>
          </p:nvPr>
        </p:nvSpPr>
        <p:spPr>
          <a:xfrm>
            <a:off x="1013011" y="4870824"/>
            <a:ext cx="7504463" cy="1458258"/>
          </a:xfrm>
        </p:spPr>
        <p:txBody>
          <a:bodyPr anchor="ctr">
            <a:normAutofit lnSpcReduction="10000"/>
          </a:bodyPr>
          <a:lstStyle/>
          <a:p>
            <a:pPr algn="l"/>
            <a:r>
              <a:rPr lang="en-US" dirty="0"/>
              <a:t>Including </a:t>
            </a:r>
            <a:r>
              <a:rPr dirty="0"/>
              <a:t>Step-by-Step Guide for Completing the DC-631 Mediator's Agreement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661991-9561-41C6-F769-C2EC87AF69E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6BCB4EB-3D57-2C1A-8FB1-D76794739B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1EA1B9A-4681-6E54-422F-954A01DDA6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0C80675-E432-8897-6E7D-54966AE99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AE6A574-C1FD-8F69-793B-D2C461C1F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7D000AC-7CC5-E200-F24C-B3BD56E97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167564-66EA-5D53-9C76-D06CE51AD8C9}"/>
              </a:ext>
            </a:extLst>
          </p:cNvPr>
          <p:cNvSpPr>
            <a:spLocks noGrp="1"/>
          </p:cNvSpPr>
          <p:nvPr>
            <p:ph type="title"/>
          </p:nvPr>
        </p:nvSpPr>
        <p:spPr>
          <a:xfrm>
            <a:off x="1028699" y="294538"/>
            <a:ext cx="7421963" cy="1033669"/>
          </a:xfrm>
        </p:spPr>
        <p:txBody>
          <a:bodyPr>
            <a:normAutofit/>
          </a:bodyPr>
          <a:lstStyle/>
          <a:p>
            <a:r>
              <a:rPr lang="en-US" sz="3500" dirty="0">
                <a:solidFill>
                  <a:srgbClr val="FFFFFF"/>
                </a:solidFill>
              </a:rPr>
              <a:t>Daycare Costs</a:t>
            </a:r>
          </a:p>
        </p:txBody>
      </p:sp>
      <p:sp>
        <p:nvSpPr>
          <p:cNvPr id="3" name="Content Placeholder 2">
            <a:extLst>
              <a:ext uri="{FF2B5EF4-FFF2-40B4-BE49-F238E27FC236}">
                <a16:creationId xmlns:a16="http://schemas.microsoft.com/office/drawing/2014/main" id="{ACA4B404-A593-55E9-46BC-1C710589B224}"/>
              </a:ext>
            </a:extLst>
          </p:cNvPr>
          <p:cNvSpPr>
            <a:spLocks noGrp="1"/>
          </p:cNvSpPr>
          <p:nvPr>
            <p:ph idx="1"/>
          </p:nvPr>
        </p:nvSpPr>
        <p:spPr>
          <a:xfrm>
            <a:off x="344513" y="1720646"/>
            <a:ext cx="8612674" cy="4280910"/>
          </a:xfrm>
        </p:spPr>
        <p:txBody>
          <a:bodyPr anchor="ctr">
            <a:normAutofit/>
          </a:bodyPr>
          <a:lstStyle/>
          <a:p>
            <a:pPr lvl="2"/>
            <a:r>
              <a:rPr lang="en-US" dirty="0"/>
              <a:t>If the parents agree that the non-custodial parent shall pay the daycare provider directly, provide the details in the agreement.</a:t>
            </a:r>
          </a:p>
          <a:p>
            <a:pPr lvl="2"/>
            <a:r>
              <a:rPr lang="en-US" dirty="0"/>
              <a:t>In the event, the noncustodial parent fails to provide the daycare cost, then the custodial parent will have option to file a show cause against the noncustodial parent for failure to provide the daycare cost as well as seek a modification.</a:t>
            </a:r>
          </a:p>
        </p:txBody>
      </p:sp>
    </p:spTree>
    <p:extLst>
      <p:ext uri="{BB962C8B-B14F-4D97-AF65-F5344CB8AC3E}">
        <p14:creationId xmlns:p14="http://schemas.microsoft.com/office/powerpoint/2010/main" val="406506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ECF6F1-EE9A-DAA5-9D31-38B84E984BF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52CF581-2FF6-249D-39D0-4592546B5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72C3C0D-CBB2-9CE8-1EB5-4DB07F04A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162012-A079-512A-26C7-29058455B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DCB6818-28BF-2743-6871-5A8663A7BE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3C63A44-1879-B7E3-D16A-322CF63BAF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E3CFE8-9F6A-1736-3242-28BA3E108691}"/>
              </a:ext>
            </a:extLst>
          </p:cNvPr>
          <p:cNvSpPr>
            <a:spLocks noGrp="1"/>
          </p:cNvSpPr>
          <p:nvPr>
            <p:ph type="title"/>
          </p:nvPr>
        </p:nvSpPr>
        <p:spPr>
          <a:xfrm>
            <a:off x="1028699" y="294538"/>
            <a:ext cx="7421963" cy="1033669"/>
          </a:xfrm>
        </p:spPr>
        <p:txBody>
          <a:bodyPr>
            <a:normAutofit/>
          </a:bodyPr>
          <a:lstStyle/>
          <a:p>
            <a:r>
              <a:rPr lang="en-US" sz="3500" dirty="0">
                <a:solidFill>
                  <a:srgbClr val="FFFFFF"/>
                </a:solidFill>
              </a:rPr>
              <a:t>Unreimbursed Medical Cost</a:t>
            </a:r>
          </a:p>
        </p:txBody>
      </p:sp>
      <p:graphicFrame>
        <p:nvGraphicFramePr>
          <p:cNvPr id="18" name="Content Placeholder 2">
            <a:extLst>
              <a:ext uri="{FF2B5EF4-FFF2-40B4-BE49-F238E27FC236}">
                <a16:creationId xmlns:a16="http://schemas.microsoft.com/office/drawing/2014/main" id="{CCD4DB51-FE77-CE07-2FAF-4960CB8959B3}"/>
              </a:ext>
            </a:extLst>
          </p:cNvPr>
          <p:cNvGraphicFramePr>
            <a:graphicFrameLocks noGrp="1"/>
          </p:cNvGraphicFramePr>
          <p:nvPr>
            <p:ph idx="1"/>
            <p:extLst>
              <p:ext uri="{D42A27DB-BD31-4B8C-83A1-F6EECF244321}">
                <p14:modId xmlns:p14="http://schemas.microsoft.com/office/powerpoint/2010/main" val="1161698742"/>
              </p:ext>
            </p:extLst>
          </p:nvPr>
        </p:nvGraphicFramePr>
        <p:xfrm>
          <a:off x="344513" y="1720646"/>
          <a:ext cx="8612674" cy="4280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2070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ABF562-422B-DAEF-420F-37820A7B00F8}"/>
              </a:ext>
            </a:extLst>
          </p:cNvPr>
          <p:cNvSpPr>
            <a:spLocks noGrp="1"/>
          </p:cNvSpPr>
          <p:nvPr>
            <p:ph type="title"/>
          </p:nvPr>
        </p:nvSpPr>
        <p:spPr>
          <a:xfrm>
            <a:off x="1028699" y="294538"/>
            <a:ext cx="7421963" cy="1033669"/>
          </a:xfrm>
        </p:spPr>
        <p:txBody>
          <a:bodyPr>
            <a:normAutofit/>
          </a:bodyPr>
          <a:lstStyle/>
          <a:p>
            <a:r>
              <a:rPr lang="en-US" sz="3500" dirty="0">
                <a:solidFill>
                  <a:srgbClr val="FFFFFF"/>
                </a:solidFill>
              </a:rPr>
              <a:t>Unreimbursed Pregnancy Costs</a:t>
            </a:r>
          </a:p>
        </p:txBody>
      </p:sp>
      <p:pic>
        <p:nvPicPr>
          <p:cNvPr id="5" name="Graphic 4" descr="Baby crawling outline">
            <a:extLst>
              <a:ext uri="{FF2B5EF4-FFF2-40B4-BE49-F238E27FC236}">
                <a16:creationId xmlns:a16="http://schemas.microsoft.com/office/drawing/2014/main" id="{E3FA9736-339D-01C7-8CC9-AA3338179E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80774" y="287847"/>
            <a:ext cx="914400" cy="914400"/>
          </a:xfrm>
          <a:prstGeom prst="rect">
            <a:avLst/>
          </a:prstGeom>
        </p:spPr>
      </p:pic>
      <p:sp>
        <p:nvSpPr>
          <p:cNvPr id="3" name="Content Placeholder 2">
            <a:extLst>
              <a:ext uri="{FF2B5EF4-FFF2-40B4-BE49-F238E27FC236}">
                <a16:creationId xmlns:a16="http://schemas.microsoft.com/office/drawing/2014/main" id="{7954F5D9-A579-7E6F-F643-D35B5D4BFF2F}"/>
              </a:ext>
            </a:extLst>
          </p:cNvPr>
          <p:cNvSpPr>
            <a:spLocks noGrp="1"/>
          </p:cNvSpPr>
          <p:nvPr>
            <p:ph idx="1"/>
          </p:nvPr>
        </p:nvSpPr>
        <p:spPr>
          <a:xfrm>
            <a:off x="550607" y="2084448"/>
            <a:ext cx="7771116" cy="4280910"/>
          </a:xfrm>
        </p:spPr>
        <p:txBody>
          <a:bodyPr anchor="ctr">
            <a:noAutofit/>
          </a:bodyPr>
          <a:lstStyle/>
          <a:p>
            <a:pPr marL="0" indent="0">
              <a:buNone/>
            </a:pPr>
            <a:r>
              <a:rPr lang="en-US" sz="2400" dirty="0"/>
              <a:t>In the event that the initial petition for the establishment of parentage is </a:t>
            </a:r>
            <a:r>
              <a:rPr lang="en-US" sz="2400" i="1" dirty="0"/>
              <a:t>commenced within six months of the live birth of a child</a:t>
            </a:r>
            <a:r>
              <a:rPr lang="en-US" sz="2400" dirty="0"/>
              <a:t>, the judgment or order shall, except for good cause shown or as otherwise agreed to by the parties, apportion between the legal parents, in proportion to the legal parents' gross incomes (income shares)... (i) the mother's unreimbursed pregnancy and delivery expenses and (ii) those reasonable expenses incurred by either parent for the benefit of the child prior to the birth of the child. </a:t>
            </a:r>
          </a:p>
          <a:p>
            <a:pPr marL="0" indent="0">
              <a:buNone/>
            </a:pPr>
            <a:r>
              <a:rPr lang="en-US" sz="2400" dirty="0"/>
              <a:t>§ 20-49.8</a:t>
            </a:r>
          </a:p>
          <a:p>
            <a:pPr marL="0" indent="0">
              <a:buNone/>
            </a:pPr>
            <a:endParaRPr lang="en-US" sz="2400" dirty="0"/>
          </a:p>
        </p:txBody>
      </p:sp>
    </p:spTree>
    <p:extLst>
      <p:ext uri="{BB962C8B-B14F-4D97-AF65-F5344CB8AC3E}">
        <p14:creationId xmlns:p14="http://schemas.microsoft.com/office/powerpoint/2010/main" val="4208323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D29EAA1-8545-AF80-A83A-994AF853A6C9}"/>
              </a:ext>
            </a:extLst>
          </p:cNvPr>
          <p:cNvSpPr>
            <a:spLocks noGrp="1"/>
          </p:cNvSpPr>
          <p:nvPr>
            <p:ph type="title"/>
          </p:nvPr>
        </p:nvSpPr>
        <p:spPr>
          <a:xfrm>
            <a:off x="1037673" y="348865"/>
            <a:ext cx="7288583" cy="1576446"/>
          </a:xfrm>
        </p:spPr>
        <p:txBody>
          <a:bodyPr anchor="ctr">
            <a:normAutofit/>
          </a:bodyPr>
          <a:lstStyle/>
          <a:p>
            <a:r>
              <a:rPr lang="en-US" sz="3500">
                <a:solidFill>
                  <a:srgbClr val="FFFFFF"/>
                </a:solidFill>
              </a:rPr>
              <a:t>Overages</a:t>
            </a:r>
          </a:p>
        </p:txBody>
      </p:sp>
      <p:graphicFrame>
        <p:nvGraphicFramePr>
          <p:cNvPr id="5" name="Content Placeholder 2">
            <a:extLst>
              <a:ext uri="{FF2B5EF4-FFF2-40B4-BE49-F238E27FC236}">
                <a16:creationId xmlns:a16="http://schemas.microsoft.com/office/drawing/2014/main" id="{C5BF808F-5C9A-751F-2E28-62639DC8206B}"/>
              </a:ext>
            </a:extLst>
          </p:cNvPr>
          <p:cNvGraphicFramePr>
            <a:graphicFrameLocks noGrp="1"/>
          </p:cNvGraphicFramePr>
          <p:nvPr>
            <p:ph idx="1"/>
            <p:extLst>
              <p:ext uri="{D42A27DB-BD31-4B8C-83A1-F6EECF244321}">
                <p14:modId xmlns:p14="http://schemas.microsoft.com/office/powerpoint/2010/main" val="1422457640"/>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4347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7FADAEF-ACAA-5C96-7E4D-41F7A1C1052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A6A255-50CF-56A8-3D50-79A60F808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BF00B58-8178-839C-E17D-C8373015A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B19DDC3-2B1D-3E9C-09B8-7266B8265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ED4687-3FF0-D24F-D6DC-07D49A3C9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E9D0A44-27CB-0A71-1554-DD0DA38AAEA7}"/>
              </a:ext>
            </a:extLst>
          </p:cNvPr>
          <p:cNvSpPr>
            <a:spLocks noGrp="1"/>
          </p:cNvSpPr>
          <p:nvPr>
            <p:ph type="title"/>
          </p:nvPr>
        </p:nvSpPr>
        <p:spPr>
          <a:xfrm>
            <a:off x="1037673" y="348865"/>
            <a:ext cx="7288583" cy="1576446"/>
          </a:xfrm>
        </p:spPr>
        <p:txBody>
          <a:bodyPr anchor="ctr">
            <a:normAutofit/>
          </a:bodyPr>
          <a:lstStyle/>
          <a:p>
            <a:r>
              <a:rPr lang="en-US" sz="3500">
                <a:solidFill>
                  <a:srgbClr val="FFFFFF"/>
                </a:solidFill>
              </a:rPr>
              <a:t>Overages</a:t>
            </a:r>
          </a:p>
        </p:txBody>
      </p:sp>
      <p:sp>
        <p:nvSpPr>
          <p:cNvPr id="4" name="Content Placeholder 3">
            <a:extLst>
              <a:ext uri="{FF2B5EF4-FFF2-40B4-BE49-F238E27FC236}">
                <a16:creationId xmlns:a16="http://schemas.microsoft.com/office/drawing/2014/main" id="{7A36EEC2-A86F-FF75-9D58-A2F204FB26DB}"/>
              </a:ext>
            </a:extLst>
          </p:cNvPr>
          <p:cNvSpPr>
            <a:spLocks noGrp="1"/>
          </p:cNvSpPr>
          <p:nvPr>
            <p:ph idx="1"/>
          </p:nvPr>
        </p:nvSpPr>
        <p:spPr>
          <a:xfrm>
            <a:off x="457200" y="2273574"/>
            <a:ext cx="8229600" cy="3852589"/>
          </a:xfrm>
        </p:spPr>
        <p:txBody>
          <a:bodyPr>
            <a:normAutofit fontScale="92500" lnSpcReduction="10000"/>
          </a:bodyPr>
          <a:lstStyle/>
          <a:p>
            <a:r>
              <a:rPr lang="en-US" dirty="0"/>
              <a:t>John files for a decrease of support. The sheriff serves the motion on Jill on February 1, 2025.  The current support order requires John to pay $1000 per month.  At the mediation on June 20, 2025, the support is reduced to $500 per month. John owes -0- arrears, through June 2025. He is entitled to a $500 per month credit from February through June (5 months), totaling $2500 credit.</a:t>
            </a:r>
          </a:p>
        </p:txBody>
      </p:sp>
    </p:spTree>
    <p:extLst>
      <p:ext uri="{BB962C8B-B14F-4D97-AF65-F5344CB8AC3E}">
        <p14:creationId xmlns:p14="http://schemas.microsoft.com/office/powerpoint/2010/main" val="3447804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ADA1DA-B93A-C103-22C5-630A4AE8CE8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6509C01-BA72-1EE5-8940-3939E88AC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6B3AED-41C7-CCD0-31AA-B8217094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B370EB6-69CF-1790-C450-4E76B9669C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D3F45EA-52AC-038F-E1B6-0138DFDD66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2088C13-46B4-784A-9345-2EB56777870F}"/>
              </a:ext>
            </a:extLst>
          </p:cNvPr>
          <p:cNvSpPr>
            <a:spLocks noGrp="1"/>
          </p:cNvSpPr>
          <p:nvPr>
            <p:ph type="title"/>
          </p:nvPr>
        </p:nvSpPr>
        <p:spPr>
          <a:xfrm>
            <a:off x="1037673" y="348865"/>
            <a:ext cx="7288583" cy="1576446"/>
          </a:xfrm>
        </p:spPr>
        <p:txBody>
          <a:bodyPr anchor="ctr">
            <a:normAutofit/>
          </a:bodyPr>
          <a:lstStyle/>
          <a:p>
            <a:r>
              <a:rPr lang="en-US" sz="3500">
                <a:solidFill>
                  <a:srgbClr val="FFFFFF"/>
                </a:solidFill>
              </a:rPr>
              <a:t>Overages</a:t>
            </a:r>
          </a:p>
        </p:txBody>
      </p:sp>
      <p:sp>
        <p:nvSpPr>
          <p:cNvPr id="4" name="Content Placeholder 3">
            <a:extLst>
              <a:ext uri="{FF2B5EF4-FFF2-40B4-BE49-F238E27FC236}">
                <a16:creationId xmlns:a16="http://schemas.microsoft.com/office/drawing/2014/main" id="{489F5E01-A8F6-4561-26E3-B291402388E0}"/>
              </a:ext>
            </a:extLst>
          </p:cNvPr>
          <p:cNvSpPr>
            <a:spLocks noGrp="1"/>
          </p:cNvSpPr>
          <p:nvPr>
            <p:ph idx="1"/>
          </p:nvPr>
        </p:nvSpPr>
        <p:spPr>
          <a:xfrm>
            <a:off x="457200" y="2273574"/>
            <a:ext cx="8229600" cy="3852589"/>
          </a:xfrm>
        </p:spPr>
        <p:txBody>
          <a:bodyPr>
            <a:normAutofit fontScale="62500" lnSpcReduction="20000"/>
          </a:bodyPr>
          <a:lstStyle/>
          <a:p>
            <a:r>
              <a:rPr lang="en-US" dirty="0"/>
              <a:t>Chesterfield Method</a:t>
            </a:r>
          </a:p>
          <a:p>
            <a:r>
              <a:rPr lang="en-US" b="0" i="0" dirty="0">
                <a:solidFill>
                  <a:srgbClr val="000000"/>
                </a:solidFill>
                <a:effectLst/>
                <a:latin typeface="system-ui"/>
              </a:rPr>
              <a:t>Depending on the size of the over payment divide the total over payment amount by 3, 10 or 12 months and reduce the amount the payor owes by this number. $0 support for a month or two is not a good option.</a:t>
            </a:r>
          </a:p>
          <a:p>
            <a:r>
              <a:rPr lang="en-US" b="0" i="0" dirty="0">
                <a:solidFill>
                  <a:srgbClr val="000000"/>
                </a:solidFill>
                <a:effectLst/>
                <a:latin typeface="system-ui"/>
              </a:rPr>
              <a:t>“Both parties agree that John overpaid Jill $2500 between the time period of February 1, 2025 through June 20, 2025. The parties agree that John shall pay $291.67 per month child support beginning July, 1, 2025 through June 30, 2026. Payments between July 1, 2025 through June 30, 2026 shall be made on the 1st day of each month. The parties agree John shall pay $500 per month child support payments beginning July 1, 2026. Subsequent payments are due on the 1st day of each month thereafter.”  ($2500 / 12 = 208.33  // $500 – 208.33 = $291.67)</a:t>
            </a:r>
            <a:endParaRPr lang="en-US" dirty="0"/>
          </a:p>
        </p:txBody>
      </p:sp>
    </p:spTree>
    <p:extLst>
      <p:ext uri="{BB962C8B-B14F-4D97-AF65-F5344CB8AC3E}">
        <p14:creationId xmlns:p14="http://schemas.microsoft.com/office/powerpoint/2010/main" val="3045441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9797" y="586855"/>
            <a:ext cx="3172575" cy="3387497"/>
          </a:xfrm>
        </p:spPr>
        <p:txBody>
          <a:bodyPr anchor="b">
            <a:normAutofit/>
          </a:bodyPr>
          <a:lstStyle/>
          <a:p>
            <a:pPr algn="r"/>
            <a:r>
              <a:rPr lang="en-US" sz="3500">
                <a:solidFill>
                  <a:srgbClr val="FFFFFF"/>
                </a:solidFill>
              </a:rPr>
              <a:t>Virginia Code § 20-60.3 — Key Requirements for Agreements</a:t>
            </a:r>
          </a:p>
        </p:txBody>
      </p:sp>
      <p:sp>
        <p:nvSpPr>
          <p:cNvPr id="3" name="Content Placeholder 2"/>
          <p:cNvSpPr>
            <a:spLocks noGrp="1"/>
          </p:cNvSpPr>
          <p:nvPr>
            <p:ph idx="1"/>
          </p:nvPr>
        </p:nvSpPr>
        <p:spPr>
          <a:xfrm>
            <a:off x="4877368" y="649480"/>
            <a:ext cx="3646835" cy="5546047"/>
          </a:xfrm>
        </p:spPr>
        <p:txBody>
          <a:bodyPr anchor="ctr">
            <a:normAutofit/>
          </a:bodyPr>
          <a:lstStyle/>
          <a:p>
            <a:pPr>
              <a:lnSpc>
                <a:spcPct val="90000"/>
              </a:lnSpc>
            </a:pPr>
            <a:r>
              <a:rPr lang="en-US" sz="1300" dirty="0"/>
              <a:t>Virginia Code § 20-60.3 requires that every support order include essential provisions. The DC-631 Mediated Agreement form is structured to ensure these statutory mandates are met.</a:t>
            </a:r>
          </a:p>
          <a:p>
            <a:pPr>
              <a:lnSpc>
                <a:spcPct val="90000"/>
              </a:lnSpc>
            </a:pPr>
            <a:endParaRPr lang="en-US" sz="1300" dirty="0"/>
          </a:p>
          <a:p>
            <a:pPr>
              <a:lnSpc>
                <a:spcPct val="90000"/>
              </a:lnSpc>
            </a:pPr>
            <a:r>
              <a:rPr lang="en-US" sz="1300" dirty="0"/>
              <a:t>Key Required Contents per § 20-60.3:</a:t>
            </a:r>
          </a:p>
          <a:p>
            <a:pPr>
              <a:lnSpc>
                <a:spcPct val="90000"/>
              </a:lnSpc>
            </a:pPr>
            <a:r>
              <a:rPr lang="en-US" sz="1300" dirty="0"/>
              <a:t>- Identification of the parties and children covered by the order.</a:t>
            </a:r>
          </a:p>
          <a:p>
            <a:pPr>
              <a:lnSpc>
                <a:spcPct val="90000"/>
              </a:lnSpc>
            </a:pPr>
            <a:r>
              <a:rPr lang="en-US" sz="1300" dirty="0"/>
              <a:t>- Amount and timing of support obligations.</a:t>
            </a:r>
          </a:p>
          <a:p>
            <a:pPr>
              <a:lnSpc>
                <a:spcPct val="90000"/>
              </a:lnSpc>
            </a:pPr>
            <a:r>
              <a:rPr lang="en-US" sz="1300" dirty="0"/>
              <a:t>- Health care coverage requirements, including who must provide insurance.</a:t>
            </a:r>
          </a:p>
          <a:p>
            <a:pPr>
              <a:lnSpc>
                <a:spcPct val="90000"/>
              </a:lnSpc>
            </a:pPr>
            <a:r>
              <a:rPr lang="en-US" sz="1300" dirty="0"/>
              <a:t>- Terms for handling arrearages and overages.</a:t>
            </a:r>
          </a:p>
          <a:p>
            <a:pPr>
              <a:lnSpc>
                <a:spcPct val="90000"/>
              </a:lnSpc>
            </a:pPr>
            <a:r>
              <a:rPr lang="en-US" sz="1300" dirty="0"/>
              <a:t>- License suspension notice for noncompliance.</a:t>
            </a:r>
          </a:p>
          <a:p>
            <a:pPr>
              <a:lnSpc>
                <a:spcPct val="90000"/>
              </a:lnSpc>
            </a:pPr>
            <a:r>
              <a:rPr lang="en-US" sz="1300" dirty="0"/>
              <a:t>- Provisions for wage withholding and payment through DCSE when applicable.</a:t>
            </a:r>
          </a:p>
          <a:p>
            <a:pPr>
              <a:lnSpc>
                <a:spcPct val="90000"/>
              </a:lnSpc>
            </a:pPr>
            <a:r>
              <a:rPr lang="en-US" sz="1300" dirty="0"/>
              <a:t>- Duration of the support obligation, including statutory termination or extension scenarios.</a:t>
            </a:r>
          </a:p>
          <a:p>
            <a:pPr>
              <a:lnSpc>
                <a:spcPct val="90000"/>
              </a:lnSpc>
            </a:pPr>
            <a:endParaRPr lang="en-US" sz="1300" dirty="0"/>
          </a:p>
          <a:p>
            <a:pPr>
              <a:lnSpc>
                <a:spcPct val="90000"/>
              </a:lnSpc>
            </a:pPr>
            <a:r>
              <a:rPr lang="en-US" sz="1300" dirty="0"/>
              <a:t>By completing DC-631 correctly, mediators ensure agreements comply with § 20-60.3 and are enforceable in court.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27724F-DF23-22A0-08C8-3428B4C1B591}"/>
            </a:ext>
          </a:extLst>
        </p:cNvPr>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Rectangle 4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80C3E6-67ED-A34F-549F-7453700223B6}"/>
              </a:ext>
            </a:extLst>
          </p:cNvPr>
          <p:cNvSpPr>
            <a:spLocks noGrp="1"/>
          </p:cNvSpPr>
          <p:nvPr>
            <p:ph type="title"/>
          </p:nvPr>
        </p:nvSpPr>
        <p:spPr>
          <a:xfrm>
            <a:off x="350041" y="586855"/>
            <a:ext cx="2401025" cy="3387497"/>
          </a:xfrm>
        </p:spPr>
        <p:txBody>
          <a:bodyPr anchor="b">
            <a:normAutofit/>
          </a:bodyPr>
          <a:lstStyle/>
          <a:p>
            <a:pPr algn="r"/>
            <a:r>
              <a:rPr lang="en-US" sz="3200">
                <a:solidFill>
                  <a:srgbClr val="FFFFFF"/>
                </a:solidFill>
              </a:rPr>
              <a:t>DC-631	Mediation Support Agreement</a:t>
            </a:r>
          </a:p>
        </p:txBody>
      </p:sp>
      <p:pic>
        <p:nvPicPr>
          <p:cNvPr id="7" name="Picture 6" descr="A document with text and numbers&#10;&#10;AI-generated content may be incorrect.">
            <a:extLst>
              <a:ext uri="{FF2B5EF4-FFF2-40B4-BE49-F238E27FC236}">
                <a16:creationId xmlns:a16="http://schemas.microsoft.com/office/drawing/2014/main" id="{053BC319-C992-AD5E-AC76-8CCB4EDFED6F}"/>
              </a:ext>
            </a:extLst>
          </p:cNvPr>
          <p:cNvPicPr>
            <a:picLocks noChangeAspect="1"/>
          </p:cNvPicPr>
          <p:nvPr/>
        </p:nvPicPr>
        <p:blipFill>
          <a:blip r:embed="rId2"/>
          <a:stretch>
            <a:fillRect/>
          </a:stretch>
        </p:blipFill>
        <p:spPr>
          <a:xfrm>
            <a:off x="6082126" y="2567153"/>
            <a:ext cx="2711832" cy="1735573"/>
          </a:xfrm>
          <a:prstGeom prst="rect">
            <a:avLst/>
          </a:prstGeom>
          <a:ln w="228600" cap="sq" cmpd="thickThin">
            <a:solidFill>
              <a:srgbClr val="000000"/>
            </a:solidFill>
            <a:prstDash val="solid"/>
            <a:miter lim="800000"/>
          </a:ln>
          <a:effectLst>
            <a:innerShdw blurRad="76200">
              <a:srgbClr val="000000"/>
            </a:innerShdw>
          </a:effectLst>
        </p:spPr>
      </p:pic>
      <p:graphicFrame>
        <p:nvGraphicFramePr>
          <p:cNvPr id="17" name="Content Placeholder 2">
            <a:extLst>
              <a:ext uri="{FF2B5EF4-FFF2-40B4-BE49-F238E27FC236}">
                <a16:creationId xmlns:a16="http://schemas.microsoft.com/office/drawing/2014/main" id="{BE0E5FDF-F7B8-82F6-AA38-F5DD9B737311}"/>
              </a:ext>
            </a:extLst>
          </p:cNvPr>
          <p:cNvGraphicFramePr>
            <a:graphicFrameLocks noGrp="1"/>
          </p:cNvGraphicFramePr>
          <p:nvPr>
            <p:ph idx="1"/>
            <p:extLst>
              <p:ext uri="{D42A27DB-BD31-4B8C-83A1-F6EECF244321}">
                <p14:modId xmlns:p14="http://schemas.microsoft.com/office/powerpoint/2010/main" val="2196622520"/>
              </p:ext>
            </p:extLst>
          </p:nvPr>
        </p:nvGraphicFramePr>
        <p:xfrm>
          <a:off x="3436295" y="649480"/>
          <a:ext cx="2298075" cy="5546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8008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BD74CD-B866-DB21-20CF-CF0972C7E851}"/>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1A543E-CAF0-B1D9-8FAF-133F107B0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4FAF2EF-DD38-FB64-03A9-8210F3A3E3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356D85C-A3B7-19CE-D735-35DB14D14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7299BE-A968-9DAB-4514-04978907A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63EE76-6798-AF77-77D4-166387F2E1CE}"/>
              </a:ext>
            </a:extLst>
          </p:cNvPr>
          <p:cNvSpPr>
            <a:spLocks noGrp="1"/>
          </p:cNvSpPr>
          <p:nvPr>
            <p:ph type="title"/>
          </p:nvPr>
        </p:nvSpPr>
        <p:spPr>
          <a:xfrm>
            <a:off x="1037673" y="348865"/>
            <a:ext cx="7288583" cy="1576446"/>
          </a:xfrm>
        </p:spPr>
        <p:txBody>
          <a:bodyPr anchor="ctr">
            <a:normAutofit/>
          </a:bodyPr>
          <a:lstStyle/>
          <a:p>
            <a:r>
              <a:rPr lang="en-US" sz="3600" dirty="0">
                <a:solidFill>
                  <a:schemeClr val="bg1"/>
                </a:solidFill>
              </a:rPr>
              <a:t>Warning do not do the following:</a:t>
            </a:r>
            <a:endParaRPr lang="en-US" sz="3500" dirty="0">
              <a:solidFill>
                <a:schemeClr val="bg1"/>
              </a:solidFill>
            </a:endParaRPr>
          </a:p>
        </p:txBody>
      </p:sp>
      <p:pic>
        <p:nvPicPr>
          <p:cNvPr id="7" name="Content Placeholder 4">
            <a:extLst>
              <a:ext uri="{FF2B5EF4-FFF2-40B4-BE49-F238E27FC236}">
                <a16:creationId xmlns:a16="http://schemas.microsoft.com/office/drawing/2014/main" id="{1796C9FB-990B-1593-E46B-D06D721699E9}"/>
              </a:ext>
            </a:extLst>
          </p:cNvPr>
          <p:cNvPicPr>
            <a:picLocks noGrp="1" noChangeAspect="1"/>
          </p:cNvPicPr>
          <p:nvPr>
            <p:ph idx="1"/>
          </p:nvPr>
        </p:nvPicPr>
        <p:blipFill>
          <a:blip r:embed="rId2"/>
          <a:stretch>
            <a:fillRect/>
          </a:stretch>
        </p:blipFill>
        <p:spPr>
          <a:xfrm>
            <a:off x="367692" y="3265602"/>
            <a:ext cx="8187390" cy="1645920"/>
          </a:xfrm>
          <a:prstGeom prst="rect">
            <a:avLst/>
          </a:prstGeom>
          <a:ln w="228600" cap="sq" cmpd="thickThin">
            <a:solidFill>
              <a:srgbClr val="000000"/>
            </a:solidFill>
            <a:prstDash val="solid"/>
            <a:miter lim="800000"/>
          </a:ln>
          <a:effectLst>
            <a:innerShdw blurRad="76200">
              <a:srgbClr val="000000"/>
            </a:innerShdw>
          </a:effectLst>
        </p:spPr>
      </p:pic>
      <p:sp>
        <p:nvSpPr>
          <p:cNvPr id="12" name="TextBox 11">
            <a:extLst>
              <a:ext uri="{FF2B5EF4-FFF2-40B4-BE49-F238E27FC236}">
                <a16:creationId xmlns:a16="http://schemas.microsoft.com/office/drawing/2014/main" id="{DD2671B3-2813-F53F-2657-308779344FED}"/>
              </a:ext>
            </a:extLst>
          </p:cNvPr>
          <p:cNvSpPr txBox="1"/>
          <p:nvPr/>
        </p:nvSpPr>
        <p:spPr>
          <a:xfrm>
            <a:off x="500428" y="3244334"/>
            <a:ext cx="176980" cy="369332"/>
          </a:xfrm>
          <a:prstGeom prst="rect">
            <a:avLst/>
          </a:prstGeom>
          <a:noFill/>
        </p:spPr>
        <p:txBody>
          <a:bodyPr wrap="square" rtlCol="0">
            <a:spAutoFit/>
          </a:bodyPr>
          <a:lstStyle/>
          <a:p>
            <a:r>
              <a:rPr lang="en-US" dirty="0"/>
              <a:t>x</a:t>
            </a:r>
          </a:p>
        </p:txBody>
      </p:sp>
      <p:sp>
        <p:nvSpPr>
          <p:cNvPr id="10" name="TextBox 9">
            <a:extLst>
              <a:ext uri="{FF2B5EF4-FFF2-40B4-BE49-F238E27FC236}">
                <a16:creationId xmlns:a16="http://schemas.microsoft.com/office/drawing/2014/main" id="{9E4DE88F-38B2-192A-3372-112E4FD8757E}"/>
              </a:ext>
            </a:extLst>
          </p:cNvPr>
          <p:cNvSpPr txBox="1"/>
          <p:nvPr/>
        </p:nvSpPr>
        <p:spPr>
          <a:xfrm>
            <a:off x="1878945" y="3244334"/>
            <a:ext cx="176980" cy="369332"/>
          </a:xfrm>
          <a:prstGeom prst="rect">
            <a:avLst/>
          </a:prstGeom>
          <a:noFill/>
        </p:spPr>
        <p:txBody>
          <a:bodyPr wrap="square" rtlCol="0">
            <a:spAutoFit/>
          </a:bodyPr>
          <a:lstStyle/>
          <a:p>
            <a:r>
              <a:rPr lang="en-US" dirty="0"/>
              <a:t>x</a:t>
            </a:r>
          </a:p>
        </p:txBody>
      </p:sp>
      <p:sp>
        <p:nvSpPr>
          <p:cNvPr id="8" name="TextBox 7">
            <a:extLst>
              <a:ext uri="{FF2B5EF4-FFF2-40B4-BE49-F238E27FC236}">
                <a16:creationId xmlns:a16="http://schemas.microsoft.com/office/drawing/2014/main" id="{E9BD3CF6-2FBE-70DF-488A-1A3F1CCCDA50}"/>
              </a:ext>
            </a:extLst>
          </p:cNvPr>
          <p:cNvSpPr txBox="1"/>
          <p:nvPr/>
        </p:nvSpPr>
        <p:spPr>
          <a:xfrm>
            <a:off x="3344935" y="3244334"/>
            <a:ext cx="176980" cy="369332"/>
          </a:xfrm>
          <a:prstGeom prst="rect">
            <a:avLst/>
          </a:prstGeom>
          <a:noFill/>
        </p:spPr>
        <p:txBody>
          <a:bodyPr wrap="square" rtlCol="0">
            <a:spAutoFit/>
          </a:bodyPr>
          <a:lstStyle/>
          <a:p>
            <a:r>
              <a:rPr lang="en-US" dirty="0"/>
              <a:t>x</a:t>
            </a:r>
          </a:p>
        </p:txBody>
      </p:sp>
      <p:sp>
        <p:nvSpPr>
          <p:cNvPr id="14" name="Rectangle 13">
            <a:extLst>
              <a:ext uri="{FF2B5EF4-FFF2-40B4-BE49-F238E27FC236}">
                <a16:creationId xmlns:a16="http://schemas.microsoft.com/office/drawing/2014/main" id="{432A5E87-91B2-72C9-481A-E7AD227421A2}"/>
              </a:ext>
            </a:extLst>
          </p:cNvPr>
          <p:cNvSpPr/>
          <p:nvPr/>
        </p:nvSpPr>
        <p:spPr>
          <a:xfrm>
            <a:off x="500428" y="3244334"/>
            <a:ext cx="8422346" cy="291346"/>
          </a:xfrm>
          <a:prstGeom prst="rect">
            <a:avLst/>
          </a:prstGeom>
          <a:solidFill>
            <a:srgbClr val="FFFF00">
              <a:alpha val="3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712784F-6C4D-D343-D608-332962D5D430}"/>
              </a:ext>
            </a:extLst>
          </p:cNvPr>
          <p:cNvSpPr txBox="1"/>
          <p:nvPr/>
        </p:nvSpPr>
        <p:spPr>
          <a:xfrm>
            <a:off x="630196" y="5154523"/>
            <a:ext cx="7732122" cy="923330"/>
          </a:xfrm>
          <a:prstGeom prst="rect">
            <a:avLst/>
          </a:prstGeom>
          <a:noFill/>
        </p:spPr>
        <p:txBody>
          <a:bodyPr wrap="square" rtlCol="0">
            <a:spAutoFit/>
          </a:bodyPr>
          <a:lstStyle/>
          <a:p>
            <a:r>
              <a:rPr lang="en-US" dirty="0"/>
              <a:t>This involves cases where adult children are brought before the court to pay support to their parents; the parents are in dire circumstances. This provision has nothing to do with child or spousal support cases.</a:t>
            </a:r>
          </a:p>
        </p:txBody>
      </p:sp>
    </p:spTree>
    <p:extLst>
      <p:ext uri="{BB962C8B-B14F-4D97-AF65-F5344CB8AC3E}">
        <p14:creationId xmlns:p14="http://schemas.microsoft.com/office/powerpoint/2010/main" val="978792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28" name="Oval 27">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38" name="Straight Connector 37">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791E35E4-436A-9E00-A753-5E71B2D92A8A}"/>
              </a:ext>
            </a:extLst>
          </p:cNvPr>
          <p:cNvPicPr>
            <a:picLocks noChangeAspect="1"/>
          </p:cNvPicPr>
          <p:nvPr/>
        </p:nvPicPr>
        <p:blipFill>
          <a:blip r:embed="rId2"/>
          <a:srcRect r="8955" b="1"/>
          <a:stretch/>
        </p:blipFill>
        <p:spPr>
          <a:xfrm>
            <a:off x="469942" y="317578"/>
            <a:ext cx="8138333" cy="3508437"/>
          </a:xfrm>
          <a:prstGeom prst="rect">
            <a:avLst/>
          </a:prstGeom>
        </p:spPr>
      </p:pic>
      <p:grpSp>
        <p:nvGrpSpPr>
          <p:cNvPr id="43" name="Group 42">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7544" y="536210"/>
            <a:ext cx="304800" cy="322326"/>
            <a:chOff x="215328" y="-46937"/>
            <a:chExt cx="304800" cy="2773841"/>
          </a:xfrm>
        </p:grpSpPr>
        <p:cxnSp>
          <p:nvCxnSpPr>
            <p:cNvPr id="44" name="Straight Connector 43">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9" name="Rectangle 48">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52" name="Straight Connector 51">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73202" y="4018137"/>
            <a:ext cx="3426795" cy="2129586"/>
          </a:xfrm>
          <a:noFill/>
        </p:spPr>
        <p:txBody>
          <a:bodyPr anchor="t">
            <a:normAutofit/>
          </a:bodyPr>
          <a:lstStyle/>
          <a:p>
            <a:pPr algn="l"/>
            <a:r>
              <a:rPr lang="en-US" sz="4200" dirty="0">
                <a:solidFill>
                  <a:schemeClr val="bg1"/>
                </a:solidFill>
              </a:rPr>
              <a:t>Support Amounts Unitary Award</a:t>
            </a:r>
          </a:p>
        </p:txBody>
      </p:sp>
      <p:sp>
        <p:nvSpPr>
          <p:cNvPr id="3" name="Content Placeholder 2"/>
          <p:cNvSpPr>
            <a:spLocks noGrp="1"/>
          </p:cNvSpPr>
          <p:nvPr>
            <p:ph idx="1"/>
          </p:nvPr>
        </p:nvSpPr>
        <p:spPr>
          <a:xfrm>
            <a:off x="4114560" y="4018143"/>
            <a:ext cx="4255578" cy="2129599"/>
          </a:xfrm>
          <a:noFill/>
        </p:spPr>
        <p:txBody>
          <a:bodyPr anchor="t">
            <a:normAutofit/>
          </a:bodyPr>
          <a:lstStyle/>
          <a:p>
            <a:r>
              <a:rPr lang="en-US" sz="1600" dirty="0">
                <a:solidFill>
                  <a:schemeClr val="bg1"/>
                </a:solidFill>
              </a:rPr>
              <a:t>- Insert monthly support obligation</a:t>
            </a:r>
          </a:p>
          <a:p>
            <a:r>
              <a:rPr lang="en-US" sz="1600" dirty="0">
                <a:solidFill>
                  <a:schemeClr val="bg1"/>
                </a:solidFill>
              </a:rPr>
              <a:t>- Choose Unitary (lump sum) or Nonunitary (per child)</a:t>
            </a:r>
          </a:p>
          <a:p>
            <a:r>
              <a:rPr lang="en-US" sz="1600" dirty="0">
                <a:solidFill>
                  <a:schemeClr val="bg1"/>
                </a:solidFill>
              </a:rPr>
              <a:t>- Insert effective date accurately</a:t>
            </a:r>
          </a:p>
          <a:p>
            <a:r>
              <a:rPr lang="en-US" sz="1600" dirty="0" err="1">
                <a:solidFill>
                  <a:schemeClr val="bg1"/>
                </a:solidFill>
              </a:rPr>
              <a:t>Eg.</a:t>
            </a:r>
            <a:r>
              <a:rPr lang="en-US" sz="1600" dirty="0">
                <a:solidFill>
                  <a:schemeClr val="bg1"/>
                </a:solidFill>
              </a:rPr>
              <a:t> Of Unitary Award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6F39C2-8746-4599-843B-CED156C408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D714AD-9E94-4752-AA45-D4B0EAAB5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52"/>
            <a:ext cx="3333122" cy="632334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C39177-D79A-BC06-ECE1-47681C2B6135}"/>
              </a:ext>
            </a:extLst>
          </p:cNvPr>
          <p:cNvSpPr>
            <a:spLocks noGrp="1"/>
          </p:cNvSpPr>
          <p:nvPr>
            <p:ph type="title"/>
          </p:nvPr>
        </p:nvSpPr>
        <p:spPr>
          <a:xfrm>
            <a:off x="449558" y="767258"/>
            <a:ext cx="2407001" cy="5323484"/>
          </a:xfrm>
        </p:spPr>
        <p:txBody>
          <a:bodyPr>
            <a:normAutofit/>
          </a:bodyPr>
          <a:lstStyle/>
          <a:p>
            <a:r>
              <a:rPr lang="en-US" sz="2400">
                <a:solidFill>
                  <a:schemeClr val="bg1"/>
                </a:solidFill>
              </a:rPr>
              <a:t>Overview</a:t>
            </a:r>
          </a:p>
        </p:txBody>
      </p:sp>
      <p:sp>
        <p:nvSpPr>
          <p:cNvPr id="14" name="Rectangle 13">
            <a:extLst>
              <a:ext uri="{FF2B5EF4-FFF2-40B4-BE49-F238E27FC236}">
                <a16:creationId xmlns:a16="http://schemas.microsoft.com/office/drawing/2014/main" id="{7FF89E09-42FB-4694-96E4-95652B1D8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9882" y="3404998"/>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5D3C032-881F-4579-A4BF-0FA966E9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70645"/>
            <a:ext cx="9144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83EE38A-1011-7D64-A248-33CA0596C2C1}"/>
              </a:ext>
            </a:extLst>
          </p:cNvPr>
          <p:cNvGraphicFramePr>
            <a:graphicFrameLocks noGrp="1"/>
          </p:cNvGraphicFramePr>
          <p:nvPr>
            <p:ph idx="1"/>
            <p:extLst>
              <p:ext uri="{D42A27DB-BD31-4B8C-83A1-F6EECF244321}">
                <p14:modId xmlns:p14="http://schemas.microsoft.com/office/powerpoint/2010/main" val="2799847545"/>
              </p:ext>
            </p:extLst>
          </p:nvPr>
        </p:nvGraphicFramePr>
        <p:xfrm>
          <a:off x="3932187" y="1005298"/>
          <a:ext cx="4817176" cy="5085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1741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8D6F6E4-AF77-D625-FE8E-D71A0C2477D9}"/>
            </a:ext>
          </a:extLst>
        </p:cNvPr>
        <p:cNvGrpSpPr/>
        <p:nvPr/>
      </p:nvGrpSpPr>
      <p:grpSpPr>
        <a:xfrm>
          <a:off x="0" y="0"/>
          <a:ext cx="0" cy="0"/>
          <a:chOff x="0" y="0"/>
          <a:chExt cx="0" cy="0"/>
        </a:xfrm>
      </p:grpSpPr>
      <p:sp>
        <p:nvSpPr>
          <p:cNvPr id="60" name="Rectangle 59">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65" name="Oval 64">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Rectangle 71">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75" name="Straight Connector 74">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39155240-342B-5975-E4B3-7E8559C0667E}"/>
              </a:ext>
            </a:extLst>
          </p:cNvPr>
          <p:cNvPicPr>
            <a:picLocks noChangeAspect="1"/>
          </p:cNvPicPr>
          <p:nvPr/>
        </p:nvPicPr>
        <p:blipFill>
          <a:blip r:embed="rId2"/>
          <a:srcRect l="1798" r="9475"/>
          <a:stretch/>
        </p:blipFill>
        <p:spPr>
          <a:xfrm>
            <a:off x="469942" y="317578"/>
            <a:ext cx="8138333" cy="3508437"/>
          </a:xfrm>
          <a:prstGeom prst="rect">
            <a:avLst/>
          </a:prstGeom>
        </p:spPr>
      </p:pic>
      <p:grpSp>
        <p:nvGrpSpPr>
          <p:cNvPr id="80" name="Group 79">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7544" y="536210"/>
            <a:ext cx="304800" cy="322326"/>
            <a:chOff x="215328" y="-46937"/>
            <a:chExt cx="304800" cy="2773841"/>
          </a:xfrm>
        </p:grpSpPr>
        <p:cxnSp>
          <p:nvCxnSpPr>
            <p:cNvPr id="81" name="Straight Connector 80">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86" name="Rectangle 85">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89" name="Straight Connector 88">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5C72F3B9-FD65-98C0-2E07-CE2E9F34BF4E}"/>
              </a:ext>
            </a:extLst>
          </p:cNvPr>
          <p:cNvSpPr>
            <a:spLocks noGrp="1"/>
          </p:cNvSpPr>
          <p:nvPr>
            <p:ph type="title"/>
          </p:nvPr>
        </p:nvSpPr>
        <p:spPr>
          <a:xfrm>
            <a:off x="473202" y="4018137"/>
            <a:ext cx="3426795" cy="2129586"/>
          </a:xfrm>
          <a:noFill/>
        </p:spPr>
        <p:txBody>
          <a:bodyPr anchor="t">
            <a:normAutofit fontScale="90000"/>
          </a:bodyPr>
          <a:lstStyle/>
          <a:p>
            <a:pPr algn="l"/>
            <a:r>
              <a:rPr lang="en-US" sz="4200" dirty="0">
                <a:solidFill>
                  <a:schemeClr val="bg1"/>
                </a:solidFill>
              </a:rPr>
              <a:t>Support Amounts</a:t>
            </a:r>
            <a:br>
              <a:rPr lang="en-US" sz="4200" dirty="0">
                <a:solidFill>
                  <a:schemeClr val="bg1"/>
                </a:solidFill>
              </a:rPr>
            </a:br>
            <a:r>
              <a:rPr lang="en-US" sz="4200" dirty="0">
                <a:solidFill>
                  <a:schemeClr val="bg1"/>
                </a:solidFill>
              </a:rPr>
              <a:t>Non-Unitary Award</a:t>
            </a:r>
          </a:p>
        </p:txBody>
      </p:sp>
      <p:sp>
        <p:nvSpPr>
          <p:cNvPr id="3" name="Content Placeholder 2">
            <a:extLst>
              <a:ext uri="{FF2B5EF4-FFF2-40B4-BE49-F238E27FC236}">
                <a16:creationId xmlns:a16="http://schemas.microsoft.com/office/drawing/2014/main" id="{65E76FE6-8F77-CCD7-B7A7-4F37CB8490DA}"/>
              </a:ext>
            </a:extLst>
          </p:cNvPr>
          <p:cNvSpPr>
            <a:spLocks noGrp="1"/>
          </p:cNvSpPr>
          <p:nvPr>
            <p:ph idx="1"/>
          </p:nvPr>
        </p:nvSpPr>
        <p:spPr>
          <a:xfrm>
            <a:off x="4114560" y="4018143"/>
            <a:ext cx="4255578" cy="2129599"/>
          </a:xfrm>
          <a:noFill/>
        </p:spPr>
        <p:txBody>
          <a:bodyPr anchor="t">
            <a:normAutofit/>
          </a:bodyPr>
          <a:lstStyle/>
          <a:p>
            <a:r>
              <a:rPr lang="en-US" sz="1600" dirty="0">
                <a:solidFill>
                  <a:schemeClr val="bg1"/>
                </a:solidFill>
              </a:rPr>
              <a:t>- Insert monthly support obligation</a:t>
            </a:r>
          </a:p>
          <a:p>
            <a:r>
              <a:rPr lang="en-US" sz="1600" dirty="0">
                <a:solidFill>
                  <a:schemeClr val="bg1"/>
                </a:solidFill>
              </a:rPr>
              <a:t>- Choose Unitary (lump sum) or Nonunitary (per child)</a:t>
            </a:r>
          </a:p>
          <a:p>
            <a:r>
              <a:rPr lang="en-US" sz="1600" dirty="0">
                <a:solidFill>
                  <a:schemeClr val="bg1"/>
                </a:solidFill>
              </a:rPr>
              <a:t>- Insert effective date accurately</a:t>
            </a:r>
          </a:p>
          <a:p>
            <a:r>
              <a:rPr lang="en-US" sz="1600" dirty="0" err="1">
                <a:solidFill>
                  <a:schemeClr val="bg1"/>
                </a:solidFill>
              </a:rPr>
              <a:t>Eg.</a:t>
            </a:r>
            <a:r>
              <a:rPr lang="en-US" sz="1600" dirty="0">
                <a:solidFill>
                  <a:schemeClr val="bg1"/>
                </a:solidFill>
              </a:rPr>
              <a:t> Of Non-Unitary Award</a:t>
            </a:r>
          </a:p>
        </p:txBody>
      </p:sp>
    </p:spTree>
    <p:extLst>
      <p:ext uri="{BB962C8B-B14F-4D97-AF65-F5344CB8AC3E}">
        <p14:creationId xmlns:p14="http://schemas.microsoft.com/office/powerpoint/2010/main" val="2738997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381CE1-7D37-40FC-C54D-700FA5996E77}"/>
            </a:ext>
          </a:extLst>
        </p:cNvPr>
        <p:cNvGrpSpPr/>
        <p:nvPr/>
      </p:nvGrpSpPr>
      <p:grpSpPr>
        <a:xfrm>
          <a:off x="0" y="0"/>
          <a:ext cx="0" cy="0"/>
          <a:chOff x="0" y="0"/>
          <a:chExt cx="0" cy="0"/>
        </a:xfrm>
      </p:grpSpPr>
      <p:sp>
        <p:nvSpPr>
          <p:cNvPr id="97" name="Rectangle 96">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102" name="Oval 101">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Rectangle 108">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112" name="Straight Connector 111">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117" name="Group 116">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7544" y="536210"/>
            <a:ext cx="304800" cy="322326"/>
            <a:chOff x="215328" y="-46937"/>
            <a:chExt cx="304800" cy="2773841"/>
          </a:xfrm>
        </p:grpSpPr>
        <p:cxnSp>
          <p:nvCxnSpPr>
            <p:cNvPr id="118" name="Straight Connector 117">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23" name="Rectangle 122">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126" name="Straight Connector 125">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AF4A675A-31BB-82ED-7BF9-2CBD72F216D4}"/>
              </a:ext>
            </a:extLst>
          </p:cNvPr>
          <p:cNvSpPr>
            <a:spLocks noGrp="1"/>
          </p:cNvSpPr>
          <p:nvPr>
            <p:ph type="title"/>
          </p:nvPr>
        </p:nvSpPr>
        <p:spPr>
          <a:xfrm>
            <a:off x="473202" y="4018137"/>
            <a:ext cx="3426795" cy="2129586"/>
          </a:xfrm>
          <a:noFill/>
        </p:spPr>
        <p:txBody>
          <a:bodyPr anchor="t">
            <a:normAutofit/>
          </a:bodyPr>
          <a:lstStyle/>
          <a:p>
            <a:pPr algn="l">
              <a:lnSpc>
                <a:spcPct val="90000"/>
              </a:lnSpc>
            </a:pPr>
            <a:r>
              <a:rPr lang="en-US" sz="3600" dirty="0">
                <a:solidFill>
                  <a:schemeClr val="bg1"/>
                </a:solidFill>
              </a:rPr>
              <a:t>Support Amounts</a:t>
            </a:r>
            <a:br>
              <a:rPr lang="en-US" sz="3600" dirty="0">
                <a:solidFill>
                  <a:schemeClr val="bg1"/>
                </a:solidFill>
              </a:rPr>
            </a:br>
            <a:endParaRPr lang="en-US" sz="3600" dirty="0">
              <a:solidFill>
                <a:schemeClr val="bg1"/>
              </a:solidFill>
            </a:endParaRPr>
          </a:p>
        </p:txBody>
      </p:sp>
      <p:sp>
        <p:nvSpPr>
          <p:cNvPr id="3" name="Content Placeholder 2">
            <a:extLst>
              <a:ext uri="{FF2B5EF4-FFF2-40B4-BE49-F238E27FC236}">
                <a16:creationId xmlns:a16="http://schemas.microsoft.com/office/drawing/2014/main" id="{2C878D7F-7626-493C-FBB3-799283406AAE}"/>
              </a:ext>
            </a:extLst>
          </p:cNvPr>
          <p:cNvSpPr>
            <a:spLocks noGrp="1"/>
          </p:cNvSpPr>
          <p:nvPr>
            <p:ph idx="1"/>
          </p:nvPr>
        </p:nvSpPr>
        <p:spPr>
          <a:xfrm>
            <a:off x="3119322" y="4018143"/>
            <a:ext cx="5250816" cy="2444153"/>
          </a:xfrm>
          <a:noFill/>
        </p:spPr>
        <p:txBody>
          <a:bodyPr anchor="t">
            <a:normAutofit fontScale="92500" lnSpcReduction="20000"/>
          </a:bodyPr>
          <a:lstStyle/>
          <a:p>
            <a:pPr>
              <a:buFont typeface="Courier New" panose="02070309020205020404" pitchFamily="49" charset="0"/>
              <a:buChar char="o"/>
            </a:pPr>
            <a:r>
              <a:rPr lang="en-US" sz="1600" dirty="0">
                <a:solidFill>
                  <a:schemeClr val="bg1"/>
                </a:solidFill>
              </a:rPr>
              <a:t>Insert monthly support obligation and the order’s effective date.</a:t>
            </a:r>
          </a:p>
          <a:p>
            <a:pPr>
              <a:buFont typeface="Courier New" panose="02070309020205020404" pitchFamily="49" charset="0"/>
              <a:buChar char="o"/>
            </a:pPr>
            <a:r>
              <a:rPr lang="en-US" sz="1600" dirty="0">
                <a:solidFill>
                  <a:schemeClr val="bg1"/>
                </a:solidFill>
              </a:rPr>
              <a:t>Insert monthly payment toward the arrears along with the total arrears.  Arrears specifics will be addressed on the next page.</a:t>
            </a:r>
          </a:p>
          <a:p>
            <a:pPr>
              <a:buFont typeface="Courier New" panose="02070309020205020404" pitchFamily="49" charset="0"/>
              <a:buChar char="o"/>
            </a:pPr>
            <a:r>
              <a:rPr lang="en-US" sz="1600" dirty="0">
                <a:solidFill>
                  <a:schemeClr val="bg1"/>
                </a:solidFill>
              </a:rPr>
              <a:t>Insert the total monthly support amount and first payment date. </a:t>
            </a:r>
          </a:p>
          <a:p>
            <a:pPr>
              <a:buFont typeface="Courier New" panose="02070309020205020404" pitchFamily="49" charset="0"/>
              <a:buChar char="o"/>
            </a:pPr>
            <a:r>
              <a:rPr lang="en-US" sz="1600" dirty="0">
                <a:solidFill>
                  <a:schemeClr val="bg1"/>
                </a:solidFill>
              </a:rPr>
              <a:t>Interval date is optional.</a:t>
            </a:r>
          </a:p>
          <a:p>
            <a:pPr>
              <a:buFont typeface="Courier New" panose="02070309020205020404" pitchFamily="49" charset="0"/>
              <a:buChar char="o"/>
            </a:pPr>
            <a:r>
              <a:rPr lang="en-US" sz="1600" dirty="0">
                <a:solidFill>
                  <a:schemeClr val="bg1"/>
                </a:solidFill>
              </a:rPr>
              <a:t>Don’t forget to check the boxes.</a:t>
            </a:r>
          </a:p>
          <a:p>
            <a:pPr>
              <a:buFont typeface="Courier New" panose="02070309020205020404" pitchFamily="49" charset="0"/>
              <a:buChar char="o"/>
            </a:pPr>
            <a:r>
              <a:rPr lang="en-US" sz="1600" dirty="0">
                <a:solidFill>
                  <a:schemeClr val="bg1"/>
                </a:solidFill>
              </a:rPr>
              <a:t>Warning: This provision in yellow orders the children to pay the parents child support.</a:t>
            </a: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p:txBody>
      </p:sp>
      <p:sp>
        <p:nvSpPr>
          <p:cNvPr id="7" name="TextBox 6">
            <a:extLst>
              <a:ext uri="{FF2B5EF4-FFF2-40B4-BE49-F238E27FC236}">
                <a16:creationId xmlns:a16="http://schemas.microsoft.com/office/drawing/2014/main" id="{A878F5BF-898F-3C67-1C26-8E41735F8ED4}"/>
              </a:ext>
            </a:extLst>
          </p:cNvPr>
          <p:cNvSpPr txBox="1"/>
          <p:nvPr/>
        </p:nvSpPr>
        <p:spPr>
          <a:xfrm>
            <a:off x="1258463" y="2379921"/>
            <a:ext cx="176980" cy="369332"/>
          </a:xfrm>
          <a:prstGeom prst="rect">
            <a:avLst/>
          </a:prstGeom>
          <a:noFill/>
        </p:spPr>
        <p:txBody>
          <a:bodyPr wrap="square" rtlCol="0">
            <a:spAutoFit/>
          </a:bodyPr>
          <a:lstStyle/>
          <a:p>
            <a:r>
              <a:rPr lang="en-US" dirty="0"/>
              <a:t>x</a:t>
            </a:r>
          </a:p>
        </p:txBody>
      </p:sp>
      <p:pic>
        <p:nvPicPr>
          <p:cNvPr id="9" name="Picture 8">
            <a:extLst>
              <a:ext uri="{FF2B5EF4-FFF2-40B4-BE49-F238E27FC236}">
                <a16:creationId xmlns:a16="http://schemas.microsoft.com/office/drawing/2014/main" id="{C91637B6-3D12-FB1D-5D55-C4DAAF08760F}"/>
              </a:ext>
            </a:extLst>
          </p:cNvPr>
          <p:cNvPicPr>
            <a:picLocks noChangeAspect="1"/>
          </p:cNvPicPr>
          <p:nvPr/>
        </p:nvPicPr>
        <p:blipFill>
          <a:blip r:embed="rId2"/>
          <a:stretch>
            <a:fillRect/>
          </a:stretch>
        </p:blipFill>
        <p:spPr>
          <a:xfrm>
            <a:off x="1075992" y="479470"/>
            <a:ext cx="7321488" cy="3108960"/>
          </a:xfrm>
          <a:prstGeom prst="rect">
            <a:avLst/>
          </a:prstGeom>
        </p:spPr>
      </p:pic>
      <p:sp>
        <p:nvSpPr>
          <p:cNvPr id="10" name="TextBox 9">
            <a:extLst>
              <a:ext uri="{FF2B5EF4-FFF2-40B4-BE49-F238E27FC236}">
                <a16:creationId xmlns:a16="http://schemas.microsoft.com/office/drawing/2014/main" id="{011030A5-F208-101D-CDB2-A0F45012F925}"/>
              </a:ext>
            </a:extLst>
          </p:cNvPr>
          <p:cNvSpPr txBox="1"/>
          <p:nvPr/>
        </p:nvSpPr>
        <p:spPr>
          <a:xfrm>
            <a:off x="1793394" y="2270092"/>
            <a:ext cx="176980" cy="369332"/>
          </a:xfrm>
          <a:prstGeom prst="rect">
            <a:avLst/>
          </a:prstGeom>
          <a:noFill/>
        </p:spPr>
        <p:txBody>
          <a:bodyPr wrap="square" rtlCol="0">
            <a:spAutoFit/>
          </a:bodyPr>
          <a:lstStyle/>
          <a:p>
            <a:r>
              <a:rPr lang="en-US" dirty="0"/>
              <a:t>x</a:t>
            </a:r>
          </a:p>
        </p:txBody>
      </p:sp>
      <p:sp>
        <p:nvSpPr>
          <p:cNvPr id="11" name="Rectangle 10">
            <a:extLst>
              <a:ext uri="{FF2B5EF4-FFF2-40B4-BE49-F238E27FC236}">
                <a16:creationId xmlns:a16="http://schemas.microsoft.com/office/drawing/2014/main" id="{0B1CE4A8-964A-E67C-8359-983002994F27}"/>
              </a:ext>
            </a:extLst>
          </p:cNvPr>
          <p:cNvSpPr/>
          <p:nvPr/>
        </p:nvSpPr>
        <p:spPr>
          <a:xfrm>
            <a:off x="1881884" y="2216063"/>
            <a:ext cx="4804051" cy="157532"/>
          </a:xfrm>
          <a:prstGeom prst="rect">
            <a:avLst/>
          </a:prstGeom>
          <a:solidFill>
            <a:srgbClr val="FFFF00">
              <a:alpha val="2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85381A0-B58F-99A2-2D88-1F3E33A8E6C8}"/>
              </a:ext>
            </a:extLst>
          </p:cNvPr>
          <p:cNvSpPr txBox="1"/>
          <p:nvPr/>
        </p:nvSpPr>
        <p:spPr>
          <a:xfrm>
            <a:off x="6856824" y="1961430"/>
            <a:ext cx="1474644" cy="646331"/>
          </a:xfrm>
          <a:prstGeom prst="rect">
            <a:avLst/>
          </a:prstGeom>
          <a:solidFill>
            <a:srgbClr val="FFFF00"/>
          </a:solidFill>
          <a:ln>
            <a:solidFill>
              <a:schemeClr val="accent1">
                <a:shade val="95000"/>
                <a:satMod val="105000"/>
              </a:schemeClr>
            </a:solidFill>
          </a:ln>
        </p:spPr>
        <p:txBody>
          <a:bodyPr wrap="square" rtlCol="0">
            <a:spAutoFit/>
          </a:bodyPr>
          <a:lstStyle/>
          <a:p>
            <a:r>
              <a:rPr lang="en-US" dirty="0"/>
              <a:t>Warning: Do not enter Info</a:t>
            </a:r>
          </a:p>
        </p:txBody>
      </p:sp>
      <p:cxnSp>
        <p:nvCxnSpPr>
          <p:cNvPr id="14" name="Straight Arrow Connector 13">
            <a:extLst>
              <a:ext uri="{FF2B5EF4-FFF2-40B4-BE49-F238E27FC236}">
                <a16:creationId xmlns:a16="http://schemas.microsoft.com/office/drawing/2014/main" id="{BB0BE22E-AE1C-23F1-DDE5-785ACF670B41}"/>
              </a:ext>
            </a:extLst>
          </p:cNvPr>
          <p:cNvCxnSpPr>
            <a:cxnSpLocks/>
            <a:stCxn id="12" idx="1"/>
          </p:cNvCxnSpPr>
          <p:nvPr/>
        </p:nvCxnSpPr>
        <p:spPr>
          <a:xfrm flipH="1">
            <a:off x="6489290" y="2284596"/>
            <a:ext cx="36753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9011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CBA949-5063-1998-E30C-B5EA28444BD2}"/>
            </a:ext>
          </a:extLst>
        </p:cNvPr>
        <p:cNvGrpSpPr/>
        <p:nvPr/>
      </p:nvGrpSpPr>
      <p:grpSpPr>
        <a:xfrm>
          <a:off x="0" y="0"/>
          <a:ext cx="0" cy="0"/>
          <a:chOff x="0" y="0"/>
          <a:chExt cx="0" cy="0"/>
        </a:xfrm>
      </p:grpSpPr>
      <p:sp>
        <p:nvSpPr>
          <p:cNvPr id="97" name="Rectangle 96">
            <a:extLst>
              <a:ext uri="{FF2B5EF4-FFF2-40B4-BE49-F238E27FC236}">
                <a16:creationId xmlns:a16="http://schemas.microsoft.com/office/drawing/2014/main" id="{C2F418AF-E696-AC43-D724-1B471B8E9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D99B73E3-AE51-760D-30DB-270098374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EA49DC0A-8596-71A2-E25B-0FE92F0997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102" name="Oval 101">
              <a:extLst>
                <a:ext uri="{FF2B5EF4-FFF2-40B4-BE49-F238E27FC236}">
                  <a16:creationId xmlns:a16="http://schemas.microsoft.com/office/drawing/2014/main" id="{21440FC9-C869-20C1-4645-2C08EDD512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341D51B8-C51D-6966-83EC-E97BD0444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ADC78D57-AE5E-6FD3-7779-3014D46627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B129665F-B932-9ADD-51BB-AC379576E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33E0085-C277-A6DB-8CB1-0F21B352FC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90053E40-7FF3-817A-7868-BD553104E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Rectangle 108">
            <a:extLst>
              <a:ext uri="{FF2B5EF4-FFF2-40B4-BE49-F238E27FC236}">
                <a16:creationId xmlns:a16="http://schemas.microsoft.com/office/drawing/2014/main" id="{7BB533CD-3432-C5C3-37E3-56312CD55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a:extLst>
              <a:ext uri="{FF2B5EF4-FFF2-40B4-BE49-F238E27FC236}">
                <a16:creationId xmlns:a16="http://schemas.microsoft.com/office/drawing/2014/main" id="{9CEC0F3E-46F3-7604-D9BE-365768D7B4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112" name="Straight Connector 111">
              <a:extLst>
                <a:ext uri="{FF2B5EF4-FFF2-40B4-BE49-F238E27FC236}">
                  <a16:creationId xmlns:a16="http://schemas.microsoft.com/office/drawing/2014/main" id="{71D82A62-58D6-8DAB-3B25-379FE4A26A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84F1F7FC-51E9-1B19-B68C-9017D136BA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01172BB4-2C1F-9703-45BD-5C4B0CE8A7B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6F3786B5-55F6-C0DD-1911-3BE63966CF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117" name="Group 116">
            <a:extLst>
              <a:ext uri="{FF2B5EF4-FFF2-40B4-BE49-F238E27FC236}">
                <a16:creationId xmlns:a16="http://schemas.microsoft.com/office/drawing/2014/main" id="{D74B129C-4733-558C-30BF-C816E96EFB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7544" y="536210"/>
            <a:ext cx="304800" cy="322326"/>
            <a:chOff x="215328" y="-46937"/>
            <a:chExt cx="304800" cy="2773841"/>
          </a:xfrm>
        </p:grpSpPr>
        <p:cxnSp>
          <p:nvCxnSpPr>
            <p:cNvPr id="118" name="Straight Connector 117">
              <a:extLst>
                <a:ext uri="{FF2B5EF4-FFF2-40B4-BE49-F238E27FC236}">
                  <a16:creationId xmlns:a16="http://schemas.microsoft.com/office/drawing/2014/main" id="{156D1BEA-50DA-AC3C-EB7C-19A72CFE40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2D78EE79-2C62-FC43-29F0-CD94A4537D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01EC623D-253C-517B-C1A2-56BC82E4EF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78AB7C91-4DCA-80FE-66E0-EF7E3FE2E3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23" name="Rectangle 122">
            <a:extLst>
              <a:ext uri="{FF2B5EF4-FFF2-40B4-BE49-F238E27FC236}">
                <a16:creationId xmlns:a16="http://schemas.microsoft.com/office/drawing/2014/main" id="{C9A365F3-3448-208E-DCF3-752FBEDE8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52A61609-BE52-ECF4-BEA0-CE39AD76C2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126" name="Straight Connector 125">
              <a:extLst>
                <a:ext uri="{FF2B5EF4-FFF2-40B4-BE49-F238E27FC236}">
                  <a16:creationId xmlns:a16="http://schemas.microsoft.com/office/drawing/2014/main" id="{FFA59955-FB97-776C-E034-84DC7526A9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51B05BE9-2696-F35B-C395-7966F4EBF4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667E945-E030-F55F-5470-BA3949B874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C592DC8-625B-D28A-2BEA-940B05F5272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CA416C9-1654-E777-7041-BD3C3025A61B}"/>
              </a:ext>
            </a:extLst>
          </p:cNvPr>
          <p:cNvSpPr>
            <a:spLocks noGrp="1"/>
          </p:cNvSpPr>
          <p:nvPr>
            <p:ph type="title"/>
          </p:nvPr>
        </p:nvSpPr>
        <p:spPr>
          <a:xfrm>
            <a:off x="473202" y="4018137"/>
            <a:ext cx="3426795" cy="2129586"/>
          </a:xfrm>
          <a:noFill/>
        </p:spPr>
        <p:txBody>
          <a:bodyPr anchor="t">
            <a:normAutofit/>
          </a:bodyPr>
          <a:lstStyle/>
          <a:p>
            <a:pPr algn="l">
              <a:lnSpc>
                <a:spcPct val="90000"/>
              </a:lnSpc>
            </a:pPr>
            <a:r>
              <a:rPr lang="en-US" sz="3600" dirty="0">
                <a:solidFill>
                  <a:schemeClr val="bg1"/>
                </a:solidFill>
              </a:rPr>
              <a:t>Support Amounts</a:t>
            </a:r>
            <a:br>
              <a:rPr lang="en-US" sz="3600" dirty="0">
                <a:solidFill>
                  <a:schemeClr val="bg1"/>
                </a:solidFill>
              </a:rPr>
            </a:br>
            <a:endParaRPr lang="en-US" sz="3600" dirty="0">
              <a:solidFill>
                <a:schemeClr val="bg1"/>
              </a:solidFill>
            </a:endParaRPr>
          </a:p>
        </p:txBody>
      </p:sp>
      <p:sp>
        <p:nvSpPr>
          <p:cNvPr id="3" name="Content Placeholder 2">
            <a:extLst>
              <a:ext uri="{FF2B5EF4-FFF2-40B4-BE49-F238E27FC236}">
                <a16:creationId xmlns:a16="http://schemas.microsoft.com/office/drawing/2014/main" id="{99C9A74D-D891-4D43-110F-344A97AF44F6}"/>
              </a:ext>
            </a:extLst>
          </p:cNvPr>
          <p:cNvSpPr>
            <a:spLocks noGrp="1"/>
          </p:cNvSpPr>
          <p:nvPr>
            <p:ph idx="1"/>
          </p:nvPr>
        </p:nvSpPr>
        <p:spPr>
          <a:xfrm>
            <a:off x="2541273" y="4018143"/>
            <a:ext cx="5828865" cy="2444153"/>
          </a:xfrm>
          <a:noFill/>
        </p:spPr>
        <p:txBody>
          <a:bodyPr anchor="t">
            <a:normAutofit fontScale="92500"/>
          </a:bodyPr>
          <a:lstStyle/>
          <a:p>
            <a:pPr>
              <a:buFont typeface="Courier New" panose="02070309020205020404" pitchFamily="49" charset="0"/>
              <a:buChar char="o"/>
            </a:pPr>
            <a:r>
              <a:rPr lang="en-US" sz="1600" dirty="0">
                <a:solidFill>
                  <a:schemeClr val="bg1"/>
                </a:solidFill>
              </a:rPr>
              <a:t>Insert monthly support obligation and the order’s effective date.</a:t>
            </a:r>
          </a:p>
          <a:p>
            <a:pPr>
              <a:buFont typeface="Courier New" panose="02070309020205020404" pitchFamily="49" charset="0"/>
              <a:buChar char="o"/>
            </a:pPr>
            <a:r>
              <a:rPr lang="en-US" sz="1600" dirty="0">
                <a:solidFill>
                  <a:schemeClr val="bg1"/>
                </a:solidFill>
              </a:rPr>
              <a:t>Insert monthly payment toward the arrears along with the total arrears.  Arrears specifics will be addressed on the next page.</a:t>
            </a:r>
          </a:p>
          <a:p>
            <a:pPr>
              <a:buFont typeface="Courier New" panose="02070309020205020404" pitchFamily="49" charset="0"/>
              <a:buChar char="o"/>
            </a:pPr>
            <a:r>
              <a:rPr lang="en-US" sz="1600" dirty="0">
                <a:solidFill>
                  <a:schemeClr val="bg1"/>
                </a:solidFill>
              </a:rPr>
              <a:t>Insert the total monthly support amount and first payment date. </a:t>
            </a:r>
          </a:p>
          <a:p>
            <a:pPr>
              <a:buFont typeface="Courier New" panose="02070309020205020404" pitchFamily="49" charset="0"/>
              <a:buChar char="o"/>
            </a:pPr>
            <a:r>
              <a:rPr lang="en-US" sz="1600" dirty="0">
                <a:solidFill>
                  <a:schemeClr val="bg1"/>
                </a:solidFill>
              </a:rPr>
              <a:t>Interval date is optional. (DCSE does not consider the payment last until the last day of the month the support is due.</a:t>
            </a:r>
          </a:p>
          <a:p>
            <a:pPr>
              <a:buFont typeface="Courier New" panose="02070309020205020404" pitchFamily="49" charset="0"/>
              <a:buChar char="o"/>
            </a:pPr>
            <a:r>
              <a:rPr lang="en-US" sz="1600" dirty="0">
                <a:solidFill>
                  <a:schemeClr val="bg1"/>
                </a:solidFill>
              </a:rPr>
              <a:t>Don’t forget to check the boxes.</a:t>
            </a:r>
          </a:p>
          <a:p>
            <a:pPr>
              <a:buFont typeface="Courier New" panose="02070309020205020404" pitchFamily="49" charset="0"/>
              <a:buChar char="o"/>
            </a:pPr>
            <a:r>
              <a:rPr lang="en-US" sz="1600" dirty="0">
                <a:solidFill>
                  <a:schemeClr val="bg1"/>
                </a:solidFill>
              </a:rPr>
              <a:t>Warning: This provision in yellow orders the children to pay the parents child support.</a:t>
            </a:r>
          </a:p>
          <a:p>
            <a:endParaRPr lang="en-US" sz="1600" dirty="0">
              <a:solidFill>
                <a:schemeClr val="bg1"/>
              </a:solidFill>
            </a:endParaRPr>
          </a:p>
          <a:p>
            <a:endParaRPr lang="en-US" sz="1600" dirty="0">
              <a:solidFill>
                <a:schemeClr val="bg1"/>
              </a:solidFill>
            </a:endParaRPr>
          </a:p>
          <a:p>
            <a:endParaRPr lang="en-US" sz="1600" dirty="0">
              <a:solidFill>
                <a:schemeClr val="bg1"/>
              </a:solidFill>
            </a:endParaRPr>
          </a:p>
        </p:txBody>
      </p:sp>
      <p:sp>
        <p:nvSpPr>
          <p:cNvPr id="7" name="TextBox 6">
            <a:extLst>
              <a:ext uri="{FF2B5EF4-FFF2-40B4-BE49-F238E27FC236}">
                <a16:creationId xmlns:a16="http://schemas.microsoft.com/office/drawing/2014/main" id="{CB836756-5534-04B2-291B-695282C471F8}"/>
              </a:ext>
            </a:extLst>
          </p:cNvPr>
          <p:cNvSpPr txBox="1"/>
          <p:nvPr/>
        </p:nvSpPr>
        <p:spPr>
          <a:xfrm>
            <a:off x="1258463" y="2379921"/>
            <a:ext cx="176980" cy="369332"/>
          </a:xfrm>
          <a:prstGeom prst="rect">
            <a:avLst/>
          </a:prstGeom>
          <a:noFill/>
        </p:spPr>
        <p:txBody>
          <a:bodyPr wrap="square" rtlCol="0">
            <a:spAutoFit/>
          </a:bodyPr>
          <a:lstStyle/>
          <a:p>
            <a:r>
              <a:rPr lang="en-US" dirty="0"/>
              <a:t>x</a:t>
            </a:r>
          </a:p>
        </p:txBody>
      </p:sp>
      <p:pic>
        <p:nvPicPr>
          <p:cNvPr id="9" name="Picture 8">
            <a:extLst>
              <a:ext uri="{FF2B5EF4-FFF2-40B4-BE49-F238E27FC236}">
                <a16:creationId xmlns:a16="http://schemas.microsoft.com/office/drawing/2014/main" id="{34E4B591-9FEA-A3B2-ABBA-926F086112FC}"/>
              </a:ext>
            </a:extLst>
          </p:cNvPr>
          <p:cNvPicPr>
            <a:picLocks noChangeAspect="1"/>
          </p:cNvPicPr>
          <p:nvPr/>
        </p:nvPicPr>
        <p:blipFill>
          <a:blip r:embed="rId2"/>
          <a:stretch>
            <a:fillRect/>
          </a:stretch>
        </p:blipFill>
        <p:spPr>
          <a:xfrm>
            <a:off x="1075992" y="479470"/>
            <a:ext cx="7321488" cy="3108960"/>
          </a:xfrm>
          <a:prstGeom prst="rect">
            <a:avLst/>
          </a:prstGeom>
        </p:spPr>
      </p:pic>
      <p:sp>
        <p:nvSpPr>
          <p:cNvPr id="10" name="TextBox 9">
            <a:extLst>
              <a:ext uri="{FF2B5EF4-FFF2-40B4-BE49-F238E27FC236}">
                <a16:creationId xmlns:a16="http://schemas.microsoft.com/office/drawing/2014/main" id="{99216A9D-B719-5A56-177B-D492032E5155}"/>
              </a:ext>
            </a:extLst>
          </p:cNvPr>
          <p:cNvSpPr txBox="1"/>
          <p:nvPr/>
        </p:nvSpPr>
        <p:spPr>
          <a:xfrm>
            <a:off x="1793394" y="2270092"/>
            <a:ext cx="176980" cy="369332"/>
          </a:xfrm>
          <a:prstGeom prst="rect">
            <a:avLst/>
          </a:prstGeom>
          <a:noFill/>
        </p:spPr>
        <p:txBody>
          <a:bodyPr wrap="square" rtlCol="0">
            <a:spAutoFit/>
          </a:bodyPr>
          <a:lstStyle/>
          <a:p>
            <a:r>
              <a:rPr lang="en-US" dirty="0"/>
              <a:t>x</a:t>
            </a:r>
          </a:p>
        </p:txBody>
      </p:sp>
      <p:sp>
        <p:nvSpPr>
          <p:cNvPr id="11" name="Rectangle 10">
            <a:extLst>
              <a:ext uri="{FF2B5EF4-FFF2-40B4-BE49-F238E27FC236}">
                <a16:creationId xmlns:a16="http://schemas.microsoft.com/office/drawing/2014/main" id="{E08FDCD9-DAD9-5F9C-523C-1B37DD24BF2F}"/>
              </a:ext>
            </a:extLst>
          </p:cNvPr>
          <p:cNvSpPr/>
          <p:nvPr/>
        </p:nvSpPr>
        <p:spPr>
          <a:xfrm>
            <a:off x="1881884" y="2216063"/>
            <a:ext cx="4804051" cy="157532"/>
          </a:xfrm>
          <a:prstGeom prst="rect">
            <a:avLst/>
          </a:prstGeom>
          <a:solidFill>
            <a:srgbClr val="FFFF00">
              <a:alpha val="21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1731420-9A5A-81E1-B447-F91CA8D13B34}"/>
              </a:ext>
            </a:extLst>
          </p:cNvPr>
          <p:cNvSpPr txBox="1"/>
          <p:nvPr/>
        </p:nvSpPr>
        <p:spPr>
          <a:xfrm>
            <a:off x="6856824" y="1961430"/>
            <a:ext cx="1474644" cy="646331"/>
          </a:xfrm>
          <a:prstGeom prst="rect">
            <a:avLst/>
          </a:prstGeom>
          <a:solidFill>
            <a:srgbClr val="FFFF00"/>
          </a:solidFill>
          <a:ln>
            <a:solidFill>
              <a:schemeClr val="accent1">
                <a:shade val="95000"/>
                <a:satMod val="105000"/>
              </a:schemeClr>
            </a:solidFill>
          </a:ln>
        </p:spPr>
        <p:txBody>
          <a:bodyPr wrap="square" rtlCol="0">
            <a:spAutoFit/>
          </a:bodyPr>
          <a:lstStyle/>
          <a:p>
            <a:r>
              <a:rPr lang="en-US" dirty="0"/>
              <a:t>Warning: Do not enter Info</a:t>
            </a:r>
          </a:p>
        </p:txBody>
      </p:sp>
      <p:cxnSp>
        <p:nvCxnSpPr>
          <p:cNvPr id="14" name="Straight Arrow Connector 13">
            <a:extLst>
              <a:ext uri="{FF2B5EF4-FFF2-40B4-BE49-F238E27FC236}">
                <a16:creationId xmlns:a16="http://schemas.microsoft.com/office/drawing/2014/main" id="{4024ACD4-B9D5-566F-63EA-97396666F5B9}"/>
              </a:ext>
            </a:extLst>
          </p:cNvPr>
          <p:cNvCxnSpPr>
            <a:cxnSpLocks/>
            <a:stCxn id="12" idx="1"/>
          </p:cNvCxnSpPr>
          <p:nvPr/>
        </p:nvCxnSpPr>
        <p:spPr>
          <a:xfrm flipH="1">
            <a:off x="6489290" y="2284596"/>
            <a:ext cx="36753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9421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8BB43C-4ECA-807F-193F-E4E708F761E2}"/>
            </a:ext>
          </a:extLst>
        </p:cNvPr>
        <p:cNvGrpSpPr/>
        <p:nvPr/>
      </p:nvGrpSpPr>
      <p:grpSpPr>
        <a:xfrm>
          <a:off x="0" y="0"/>
          <a:ext cx="0" cy="0"/>
          <a:chOff x="0" y="0"/>
          <a:chExt cx="0" cy="0"/>
        </a:xfrm>
      </p:grpSpPr>
      <p:sp>
        <p:nvSpPr>
          <p:cNvPr id="97" name="Rectangle 96">
            <a:extLst>
              <a:ext uri="{FF2B5EF4-FFF2-40B4-BE49-F238E27FC236}">
                <a16:creationId xmlns:a16="http://schemas.microsoft.com/office/drawing/2014/main" id="{EB68F7DF-14DC-964A-70BE-25A96DD54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7CDFAEB5-D1C4-3DB8-F031-07F48AED1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0F8F23DA-0E0E-0CF7-96B3-E3FC738E9B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102" name="Oval 101">
              <a:extLst>
                <a:ext uri="{FF2B5EF4-FFF2-40B4-BE49-F238E27FC236}">
                  <a16:creationId xmlns:a16="http://schemas.microsoft.com/office/drawing/2014/main" id="{E1A1650A-DE95-58CB-875C-0704FD54F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9C16DEB6-1575-0ACB-8FC9-ECFBC72684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780C7D77-E06C-32D9-EDFD-F879E4BF8F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DE00FA1D-8C16-7E49-6A34-9BCF8DB81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906D6609-EE19-8E5E-E22D-0227BFDA39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E1908135-5CC4-212D-96BC-E08AA994B1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Rectangle 108">
            <a:extLst>
              <a:ext uri="{FF2B5EF4-FFF2-40B4-BE49-F238E27FC236}">
                <a16:creationId xmlns:a16="http://schemas.microsoft.com/office/drawing/2014/main" id="{ECCB3CD1-0095-5C41-23A0-8A6991252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a:extLst>
              <a:ext uri="{FF2B5EF4-FFF2-40B4-BE49-F238E27FC236}">
                <a16:creationId xmlns:a16="http://schemas.microsoft.com/office/drawing/2014/main" id="{475C051C-CECF-5DA7-B49A-53D44E086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112" name="Straight Connector 111">
              <a:extLst>
                <a:ext uri="{FF2B5EF4-FFF2-40B4-BE49-F238E27FC236}">
                  <a16:creationId xmlns:a16="http://schemas.microsoft.com/office/drawing/2014/main" id="{78B9BE55-C7AB-88B1-0FA0-D3040919E36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C11BB67C-E169-CA63-4DFB-5287FCADE02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AE47E3AA-5BE2-ED9D-6B8A-B957C7DAE2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6833880E-0959-7D66-4AD3-6612424B07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117" name="Group 116">
            <a:extLst>
              <a:ext uri="{FF2B5EF4-FFF2-40B4-BE49-F238E27FC236}">
                <a16:creationId xmlns:a16="http://schemas.microsoft.com/office/drawing/2014/main" id="{29A2BDD9-02FB-AEC8-9794-A6F14F7755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7544" y="536210"/>
            <a:ext cx="304800" cy="322326"/>
            <a:chOff x="215328" y="-46937"/>
            <a:chExt cx="304800" cy="2773841"/>
          </a:xfrm>
        </p:grpSpPr>
        <p:cxnSp>
          <p:nvCxnSpPr>
            <p:cNvPr id="118" name="Straight Connector 117">
              <a:extLst>
                <a:ext uri="{FF2B5EF4-FFF2-40B4-BE49-F238E27FC236}">
                  <a16:creationId xmlns:a16="http://schemas.microsoft.com/office/drawing/2014/main" id="{AF9A0C25-4556-FC9A-9AB2-62B1978002A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E464458A-133A-16C6-680B-4BA3D2A9294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943D48E-F5E8-BCF9-BEA9-F0142C9F9F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96C1706E-A2F1-439D-0C06-B81281F6F5A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23" name="Rectangle 122">
            <a:extLst>
              <a:ext uri="{FF2B5EF4-FFF2-40B4-BE49-F238E27FC236}">
                <a16:creationId xmlns:a16="http://schemas.microsoft.com/office/drawing/2014/main" id="{2D20F097-2FB2-B810-E931-21DBB0389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9F606BD9-7C4D-6DC2-192B-C1EB3D0D4E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126" name="Straight Connector 125">
              <a:extLst>
                <a:ext uri="{FF2B5EF4-FFF2-40B4-BE49-F238E27FC236}">
                  <a16:creationId xmlns:a16="http://schemas.microsoft.com/office/drawing/2014/main" id="{F8DD0CC4-2860-8CF4-5954-65B12EA769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3930EE08-399D-43CA-60E7-47C614ABAE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0DE2432A-7494-39D4-889E-0579D07ABC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A76D41A-0D03-CACD-52D2-1D6872830B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1C1FD1B-E8B6-F9A0-42F0-5C76D04EA385}"/>
              </a:ext>
            </a:extLst>
          </p:cNvPr>
          <p:cNvSpPr>
            <a:spLocks noGrp="1"/>
          </p:cNvSpPr>
          <p:nvPr>
            <p:ph type="title"/>
          </p:nvPr>
        </p:nvSpPr>
        <p:spPr>
          <a:xfrm>
            <a:off x="473202" y="4018137"/>
            <a:ext cx="3426795" cy="2129586"/>
          </a:xfrm>
          <a:noFill/>
        </p:spPr>
        <p:txBody>
          <a:bodyPr anchor="t">
            <a:normAutofit/>
          </a:bodyPr>
          <a:lstStyle/>
          <a:p>
            <a:pPr algn="l">
              <a:lnSpc>
                <a:spcPct val="90000"/>
              </a:lnSpc>
            </a:pPr>
            <a:r>
              <a:rPr lang="en-US" sz="3600" dirty="0">
                <a:solidFill>
                  <a:schemeClr val="bg1"/>
                </a:solidFill>
              </a:rPr>
              <a:t>Notice Provision</a:t>
            </a:r>
            <a:br>
              <a:rPr lang="en-US" sz="3600" dirty="0">
                <a:solidFill>
                  <a:schemeClr val="bg1"/>
                </a:solidFill>
              </a:rPr>
            </a:br>
            <a:r>
              <a:rPr lang="en-US" sz="3600" dirty="0">
                <a:solidFill>
                  <a:schemeClr val="bg1"/>
                </a:solidFill>
              </a:rPr>
              <a:t> &amp; Disability Provision</a:t>
            </a:r>
            <a:br>
              <a:rPr lang="en-US" sz="3600" dirty="0">
                <a:solidFill>
                  <a:schemeClr val="bg1"/>
                </a:solidFill>
              </a:rPr>
            </a:br>
            <a:endParaRPr lang="en-US" sz="3600" dirty="0">
              <a:solidFill>
                <a:schemeClr val="bg1"/>
              </a:solidFill>
            </a:endParaRPr>
          </a:p>
        </p:txBody>
      </p:sp>
      <p:sp>
        <p:nvSpPr>
          <p:cNvPr id="3" name="Content Placeholder 2">
            <a:extLst>
              <a:ext uri="{FF2B5EF4-FFF2-40B4-BE49-F238E27FC236}">
                <a16:creationId xmlns:a16="http://schemas.microsoft.com/office/drawing/2014/main" id="{0B0AD032-5F44-AC5E-8C77-FBC805766D60}"/>
              </a:ext>
            </a:extLst>
          </p:cNvPr>
          <p:cNvSpPr>
            <a:spLocks noGrp="1"/>
          </p:cNvSpPr>
          <p:nvPr>
            <p:ph idx="1"/>
          </p:nvPr>
        </p:nvSpPr>
        <p:spPr>
          <a:xfrm>
            <a:off x="3706848" y="4018143"/>
            <a:ext cx="4663290" cy="2444153"/>
          </a:xfrm>
          <a:noFill/>
        </p:spPr>
        <p:txBody>
          <a:bodyPr anchor="t">
            <a:normAutofit fontScale="92500" lnSpcReduction="10000"/>
          </a:bodyPr>
          <a:lstStyle/>
          <a:p>
            <a:pPr marL="347472" indent="-347472" algn="l" rtl="0" eaLnBrk="1" latinLnBrk="0" hangingPunct="1">
              <a:spcBef>
                <a:spcPts val="384"/>
              </a:spcBef>
              <a:buFont typeface="Arial" panose="020B0604020202020204" pitchFamily="34" charset="0"/>
              <a:buChar char="•"/>
            </a:pPr>
            <a:r>
              <a:rPr lang="en-US" sz="1600" dirty="0">
                <a:solidFill>
                  <a:srgbClr val="FFFFFF"/>
                </a:solidFill>
                <a:effectLst/>
                <a:latin typeface="Calibri" panose="020F0502020204030204" pitchFamily="34" charset="0"/>
              </a:rPr>
              <a:t>The notice includes details regarding emancipation, support termination, and repayment of arrears.</a:t>
            </a:r>
          </a:p>
          <a:p>
            <a:pPr marL="347472" indent="-347472" algn="l" rtl="0" eaLnBrk="1" latinLnBrk="0" hangingPunct="1">
              <a:spcBef>
                <a:spcPts val="384"/>
              </a:spcBef>
              <a:buFont typeface="Arial" panose="020B0604020202020204" pitchFamily="34" charset="0"/>
              <a:buChar char="•"/>
            </a:pPr>
            <a:r>
              <a:rPr lang="en-US" sz="1600" dirty="0">
                <a:solidFill>
                  <a:srgbClr val="FFFFFF"/>
                </a:solidFill>
                <a:effectLst/>
                <a:latin typeface="Calibri" panose="020F0502020204030204" pitchFamily="34" charset="0"/>
              </a:rPr>
              <a:t>Exercise caution—if the previous order prolonged child support beyond the point of emancipation, the agreement must explicitly reaffirm this extension; otherwise, it may be forfeited.</a:t>
            </a:r>
          </a:p>
          <a:p>
            <a:pPr marL="347472" indent="-347472" algn="l" rtl="0" eaLnBrk="1" latinLnBrk="0" hangingPunct="1">
              <a:spcBef>
                <a:spcPts val="384"/>
              </a:spcBef>
              <a:buFont typeface="Arial" panose="020B0604020202020204" pitchFamily="34" charset="0"/>
              <a:buChar char="•"/>
            </a:pPr>
            <a:r>
              <a:rPr lang="en-US" sz="1600" dirty="0">
                <a:solidFill>
                  <a:srgbClr val="FFFFFF"/>
                </a:solidFill>
                <a:effectLst/>
                <a:latin typeface="Calibri" panose="020F0502020204030204" pitchFamily="34" charset="0"/>
              </a:rPr>
              <a:t>The second section pertains to children with disabilities. Unless there is mutual consent to the contrary, the disability must have arisen prior to the child's emancipation. </a:t>
            </a:r>
            <a:r>
              <a:rPr lang="en-US" sz="1600" dirty="0">
                <a:solidFill>
                  <a:schemeClr val="bg1"/>
                </a:solidFill>
                <a:effectLst/>
                <a:latin typeface="Calibri" panose="020F0502020204030204" pitchFamily="34" charset="0"/>
                <a:hlinkClick r:id="rId2">
                  <a:extLst>
                    <a:ext uri="{A12FA001-AC4F-418D-AE19-62706E023703}">
                      <ahyp:hlinkClr xmlns:ahyp="http://schemas.microsoft.com/office/drawing/2018/hyperlinkcolor" val="tx"/>
                    </a:ext>
                  </a:extLst>
                </a:hlinkClick>
              </a:rPr>
              <a:t>§ 20-60.3</a:t>
            </a:r>
            <a:r>
              <a:rPr lang="en-US" sz="1600" dirty="0">
                <a:solidFill>
                  <a:schemeClr val="bg1"/>
                </a:solidFill>
                <a:effectLst/>
                <a:latin typeface="Calibri" panose="020F0502020204030204" pitchFamily="34" charset="0"/>
              </a:rPr>
              <a:t>.</a:t>
            </a:r>
            <a:endParaRPr lang="en-US" sz="1600" dirty="0">
              <a:solidFill>
                <a:schemeClr val="bg1"/>
              </a:solidFill>
            </a:endParaRPr>
          </a:p>
        </p:txBody>
      </p:sp>
      <p:sp>
        <p:nvSpPr>
          <p:cNvPr id="7" name="TextBox 6">
            <a:extLst>
              <a:ext uri="{FF2B5EF4-FFF2-40B4-BE49-F238E27FC236}">
                <a16:creationId xmlns:a16="http://schemas.microsoft.com/office/drawing/2014/main" id="{22472FEB-F834-7CCE-3C3B-CE3D43615E81}"/>
              </a:ext>
            </a:extLst>
          </p:cNvPr>
          <p:cNvSpPr txBox="1"/>
          <p:nvPr/>
        </p:nvSpPr>
        <p:spPr>
          <a:xfrm>
            <a:off x="1258463" y="2379921"/>
            <a:ext cx="176980" cy="369332"/>
          </a:xfrm>
          <a:prstGeom prst="rect">
            <a:avLst/>
          </a:prstGeom>
          <a:noFill/>
        </p:spPr>
        <p:txBody>
          <a:bodyPr wrap="square" rtlCol="0">
            <a:spAutoFit/>
          </a:bodyPr>
          <a:lstStyle/>
          <a:p>
            <a:r>
              <a:rPr lang="en-US" dirty="0"/>
              <a:t>x</a:t>
            </a:r>
          </a:p>
        </p:txBody>
      </p:sp>
      <p:sp>
        <p:nvSpPr>
          <p:cNvPr id="10" name="TextBox 9">
            <a:extLst>
              <a:ext uri="{FF2B5EF4-FFF2-40B4-BE49-F238E27FC236}">
                <a16:creationId xmlns:a16="http://schemas.microsoft.com/office/drawing/2014/main" id="{8AE6E551-EDE4-1AE6-2F23-BE9EF781481B}"/>
              </a:ext>
            </a:extLst>
          </p:cNvPr>
          <p:cNvSpPr txBox="1"/>
          <p:nvPr/>
        </p:nvSpPr>
        <p:spPr>
          <a:xfrm>
            <a:off x="1793394" y="2270092"/>
            <a:ext cx="176980" cy="369332"/>
          </a:xfrm>
          <a:prstGeom prst="rect">
            <a:avLst/>
          </a:prstGeom>
          <a:noFill/>
        </p:spPr>
        <p:txBody>
          <a:bodyPr wrap="square" rtlCol="0">
            <a:spAutoFit/>
          </a:bodyPr>
          <a:lstStyle/>
          <a:p>
            <a:r>
              <a:rPr lang="en-US" dirty="0"/>
              <a:t>x</a:t>
            </a:r>
          </a:p>
        </p:txBody>
      </p:sp>
      <p:pic>
        <p:nvPicPr>
          <p:cNvPr id="5" name="Picture 4">
            <a:extLst>
              <a:ext uri="{FF2B5EF4-FFF2-40B4-BE49-F238E27FC236}">
                <a16:creationId xmlns:a16="http://schemas.microsoft.com/office/drawing/2014/main" id="{8600C4CA-315D-F0E7-5845-EE23E096CCC0}"/>
              </a:ext>
            </a:extLst>
          </p:cNvPr>
          <p:cNvPicPr>
            <a:picLocks noChangeAspect="1"/>
          </p:cNvPicPr>
          <p:nvPr/>
        </p:nvPicPr>
        <p:blipFill>
          <a:blip r:embed="rId3"/>
          <a:stretch>
            <a:fillRect/>
          </a:stretch>
        </p:blipFill>
        <p:spPr>
          <a:xfrm>
            <a:off x="562552" y="928552"/>
            <a:ext cx="8018890" cy="2377440"/>
          </a:xfrm>
          <a:prstGeom prst="rect">
            <a:avLst/>
          </a:prstGeom>
        </p:spPr>
      </p:pic>
    </p:spTree>
    <p:extLst>
      <p:ext uri="{BB962C8B-B14F-4D97-AF65-F5344CB8AC3E}">
        <p14:creationId xmlns:p14="http://schemas.microsoft.com/office/powerpoint/2010/main" val="939111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80008A-0A0A-1360-C37D-A32D8C54F202}"/>
            </a:ext>
          </a:extLst>
        </p:cNvPr>
        <p:cNvGrpSpPr/>
        <p:nvPr/>
      </p:nvGrpSpPr>
      <p:grpSpPr>
        <a:xfrm>
          <a:off x="0" y="0"/>
          <a:ext cx="0" cy="0"/>
          <a:chOff x="0" y="0"/>
          <a:chExt cx="0" cy="0"/>
        </a:xfrm>
      </p:grpSpPr>
      <p:sp>
        <p:nvSpPr>
          <p:cNvPr id="97" name="Rectangle 96">
            <a:extLst>
              <a:ext uri="{FF2B5EF4-FFF2-40B4-BE49-F238E27FC236}">
                <a16:creationId xmlns:a16="http://schemas.microsoft.com/office/drawing/2014/main" id="{BE6E4500-420B-5ABC-DF04-31640A734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2CBBAAB9-E6CB-C40D-6405-638B40615D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A83CEB40-5D38-705D-404A-02719BE784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102" name="Oval 101">
              <a:extLst>
                <a:ext uri="{FF2B5EF4-FFF2-40B4-BE49-F238E27FC236}">
                  <a16:creationId xmlns:a16="http://schemas.microsoft.com/office/drawing/2014/main" id="{2D13C380-6093-4528-3189-759905C86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14EC5AEA-973D-5A0B-8AA1-759D633F23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4BF9939D-E3A1-9EF7-4741-F0D782BD5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07F44EF4-55EF-0666-7EEB-676FCE305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3DE808B1-D06A-16AF-4EBC-CF104A8174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1D8F3243-E8B8-9B79-74A6-78BE9B44B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Rectangle 108">
            <a:extLst>
              <a:ext uri="{FF2B5EF4-FFF2-40B4-BE49-F238E27FC236}">
                <a16:creationId xmlns:a16="http://schemas.microsoft.com/office/drawing/2014/main" id="{A928810B-C73E-8FC0-D52B-07EC3F989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a:extLst>
              <a:ext uri="{FF2B5EF4-FFF2-40B4-BE49-F238E27FC236}">
                <a16:creationId xmlns:a16="http://schemas.microsoft.com/office/drawing/2014/main" id="{68A48446-FFAD-5E12-1131-1F7A0AAA28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112" name="Straight Connector 111">
              <a:extLst>
                <a:ext uri="{FF2B5EF4-FFF2-40B4-BE49-F238E27FC236}">
                  <a16:creationId xmlns:a16="http://schemas.microsoft.com/office/drawing/2014/main" id="{895350CB-33AC-E757-DEAE-00D6858EB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CD54A126-6E63-6071-751C-122D520ED7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EEE8B6B-D98F-237F-ECA3-7B9FF4AF43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5C8F0B35-6E19-2EE1-5BC1-A3165750B0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117" name="Group 116">
            <a:extLst>
              <a:ext uri="{FF2B5EF4-FFF2-40B4-BE49-F238E27FC236}">
                <a16:creationId xmlns:a16="http://schemas.microsoft.com/office/drawing/2014/main" id="{0BA2260C-1416-31A5-1EBD-AF5F7D71A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7544" y="536210"/>
            <a:ext cx="304800" cy="322326"/>
            <a:chOff x="215328" y="-46937"/>
            <a:chExt cx="304800" cy="2773841"/>
          </a:xfrm>
        </p:grpSpPr>
        <p:cxnSp>
          <p:nvCxnSpPr>
            <p:cNvPr id="118" name="Straight Connector 117">
              <a:extLst>
                <a:ext uri="{FF2B5EF4-FFF2-40B4-BE49-F238E27FC236}">
                  <a16:creationId xmlns:a16="http://schemas.microsoft.com/office/drawing/2014/main" id="{1AF88B2B-9847-DA8D-B7B1-A37F7F51BB4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EDBC3218-DE59-50F1-A217-0A58BCF116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15922799-3908-52B7-16AD-C23E075992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E5D17D67-CA53-1964-6F96-C4E7F61B90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23" name="Rectangle 122">
            <a:extLst>
              <a:ext uri="{FF2B5EF4-FFF2-40B4-BE49-F238E27FC236}">
                <a16:creationId xmlns:a16="http://schemas.microsoft.com/office/drawing/2014/main" id="{DD2307B3-74B2-C5AB-E2B7-00953A517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0C392A98-2421-E2E1-BF7A-F68F6F6075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126" name="Straight Connector 125">
              <a:extLst>
                <a:ext uri="{FF2B5EF4-FFF2-40B4-BE49-F238E27FC236}">
                  <a16:creationId xmlns:a16="http://schemas.microsoft.com/office/drawing/2014/main" id="{F6B57EA5-5973-0CD0-6B9B-E5FF03F175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9BC3559B-834F-A1C6-6683-5039844479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7324F2C0-64D5-ADC0-6020-5BD5B73A97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553F1167-45DE-FFAC-4EB2-7C46279BB4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AFA0154-3C12-E8A4-78D8-7B0A047483A3}"/>
              </a:ext>
            </a:extLst>
          </p:cNvPr>
          <p:cNvSpPr>
            <a:spLocks noGrp="1"/>
          </p:cNvSpPr>
          <p:nvPr>
            <p:ph type="title"/>
          </p:nvPr>
        </p:nvSpPr>
        <p:spPr>
          <a:xfrm>
            <a:off x="473202" y="4018137"/>
            <a:ext cx="3426795" cy="2129586"/>
          </a:xfrm>
          <a:noFill/>
        </p:spPr>
        <p:txBody>
          <a:bodyPr anchor="t">
            <a:normAutofit/>
          </a:bodyPr>
          <a:lstStyle/>
          <a:p>
            <a:pPr algn="l">
              <a:lnSpc>
                <a:spcPct val="90000"/>
              </a:lnSpc>
            </a:pPr>
            <a:r>
              <a:rPr lang="en-US" sz="3600" dirty="0">
                <a:solidFill>
                  <a:schemeClr val="bg1"/>
                </a:solidFill>
              </a:rPr>
              <a:t>Arrearages:</a:t>
            </a:r>
            <a:br>
              <a:rPr lang="en-US" sz="3600" dirty="0">
                <a:solidFill>
                  <a:schemeClr val="bg1"/>
                </a:solidFill>
              </a:rPr>
            </a:br>
            <a:r>
              <a:rPr lang="en-US" sz="3600" dirty="0">
                <a:solidFill>
                  <a:schemeClr val="bg1"/>
                </a:solidFill>
              </a:rPr>
              <a:t>No arrears exist</a:t>
            </a:r>
            <a:br>
              <a:rPr lang="en-US" sz="3600" dirty="0">
                <a:solidFill>
                  <a:schemeClr val="bg1"/>
                </a:solidFill>
              </a:rPr>
            </a:br>
            <a:endParaRPr lang="en-US" sz="3600" dirty="0">
              <a:solidFill>
                <a:schemeClr val="bg1"/>
              </a:solidFill>
            </a:endParaRPr>
          </a:p>
        </p:txBody>
      </p:sp>
      <p:sp>
        <p:nvSpPr>
          <p:cNvPr id="7" name="TextBox 6">
            <a:extLst>
              <a:ext uri="{FF2B5EF4-FFF2-40B4-BE49-F238E27FC236}">
                <a16:creationId xmlns:a16="http://schemas.microsoft.com/office/drawing/2014/main" id="{8E4528B0-EA2C-28BF-5E09-3E613341A79C}"/>
              </a:ext>
            </a:extLst>
          </p:cNvPr>
          <p:cNvSpPr txBox="1"/>
          <p:nvPr/>
        </p:nvSpPr>
        <p:spPr>
          <a:xfrm>
            <a:off x="1258463" y="2379921"/>
            <a:ext cx="176980" cy="369332"/>
          </a:xfrm>
          <a:prstGeom prst="rect">
            <a:avLst/>
          </a:prstGeom>
          <a:noFill/>
        </p:spPr>
        <p:txBody>
          <a:bodyPr wrap="square" rtlCol="0">
            <a:spAutoFit/>
          </a:bodyPr>
          <a:lstStyle/>
          <a:p>
            <a:r>
              <a:rPr lang="en-US" dirty="0"/>
              <a:t>x</a:t>
            </a:r>
          </a:p>
        </p:txBody>
      </p:sp>
      <p:sp>
        <p:nvSpPr>
          <p:cNvPr id="10" name="TextBox 9">
            <a:extLst>
              <a:ext uri="{FF2B5EF4-FFF2-40B4-BE49-F238E27FC236}">
                <a16:creationId xmlns:a16="http://schemas.microsoft.com/office/drawing/2014/main" id="{1E59D888-C1A5-881E-9128-24FEBC7BAC1A}"/>
              </a:ext>
            </a:extLst>
          </p:cNvPr>
          <p:cNvSpPr txBox="1"/>
          <p:nvPr/>
        </p:nvSpPr>
        <p:spPr>
          <a:xfrm>
            <a:off x="1793394" y="2270092"/>
            <a:ext cx="176980" cy="369332"/>
          </a:xfrm>
          <a:prstGeom prst="rect">
            <a:avLst/>
          </a:prstGeom>
          <a:noFill/>
        </p:spPr>
        <p:txBody>
          <a:bodyPr wrap="square" rtlCol="0">
            <a:spAutoFit/>
          </a:bodyPr>
          <a:lstStyle/>
          <a:p>
            <a:r>
              <a:rPr lang="en-US" dirty="0"/>
              <a:t>x</a:t>
            </a:r>
          </a:p>
        </p:txBody>
      </p:sp>
      <p:pic>
        <p:nvPicPr>
          <p:cNvPr id="12" name="Picture 11">
            <a:extLst>
              <a:ext uri="{FF2B5EF4-FFF2-40B4-BE49-F238E27FC236}">
                <a16:creationId xmlns:a16="http://schemas.microsoft.com/office/drawing/2014/main" id="{A1705539-8C64-D7D3-BB34-2BF96A8AD4F4}"/>
              </a:ext>
            </a:extLst>
          </p:cNvPr>
          <p:cNvPicPr>
            <a:picLocks noChangeAspect="1"/>
          </p:cNvPicPr>
          <p:nvPr/>
        </p:nvPicPr>
        <p:blipFill>
          <a:blip r:embed="rId2"/>
          <a:stretch>
            <a:fillRect/>
          </a:stretch>
        </p:blipFill>
        <p:spPr>
          <a:xfrm>
            <a:off x="1091358" y="904260"/>
            <a:ext cx="7559036" cy="2377440"/>
          </a:xfrm>
          <a:prstGeom prst="rect">
            <a:avLst/>
          </a:prstGeom>
        </p:spPr>
      </p:pic>
    </p:spTree>
    <p:extLst>
      <p:ext uri="{BB962C8B-B14F-4D97-AF65-F5344CB8AC3E}">
        <p14:creationId xmlns:p14="http://schemas.microsoft.com/office/powerpoint/2010/main" val="1743808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6F54F2-444E-1926-E230-385FCCE79643}"/>
            </a:ext>
          </a:extLst>
        </p:cNvPr>
        <p:cNvGrpSpPr/>
        <p:nvPr/>
      </p:nvGrpSpPr>
      <p:grpSpPr>
        <a:xfrm>
          <a:off x="0" y="0"/>
          <a:ext cx="0" cy="0"/>
          <a:chOff x="0" y="0"/>
          <a:chExt cx="0" cy="0"/>
        </a:xfrm>
      </p:grpSpPr>
      <p:sp>
        <p:nvSpPr>
          <p:cNvPr id="97" name="Rectangle 96">
            <a:extLst>
              <a:ext uri="{FF2B5EF4-FFF2-40B4-BE49-F238E27FC236}">
                <a16:creationId xmlns:a16="http://schemas.microsoft.com/office/drawing/2014/main" id="{EF78F3ED-94F5-6488-54BC-F8D81EFEC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77FA7F74-CEE9-9339-B456-36EBDCEDD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DE500CF6-1FB5-5A4C-0751-31437777AE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102" name="Oval 101">
              <a:extLst>
                <a:ext uri="{FF2B5EF4-FFF2-40B4-BE49-F238E27FC236}">
                  <a16:creationId xmlns:a16="http://schemas.microsoft.com/office/drawing/2014/main" id="{71054221-35E0-1520-D899-FEF82DC4B7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32B0F22F-8C21-5FA8-D43B-F78F39E986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B6184B21-E854-9675-73EF-6AB0FB52B1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F7F604EC-FB9E-62D6-F68F-928251BC0A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EBF7A759-A4CA-47B0-76FE-6ED92DAAB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ED592162-E5B3-6F17-66F0-CA8DAB8AC5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Rectangle 108">
            <a:extLst>
              <a:ext uri="{FF2B5EF4-FFF2-40B4-BE49-F238E27FC236}">
                <a16:creationId xmlns:a16="http://schemas.microsoft.com/office/drawing/2014/main" id="{0D28305D-564C-B8B4-ECDB-413D861FE6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a:extLst>
              <a:ext uri="{FF2B5EF4-FFF2-40B4-BE49-F238E27FC236}">
                <a16:creationId xmlns:a16="http://schemas.microsoft.com/office/drawing/2014/main" id="{CA4986E3-D91F-8564-F3D4-1F60B1CFC4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112" name="Straight Connector 111">
              <a:extLst>
                <a:ext uri="{FF2B5EF4-FFF2-40B4-BE49-F238E27FC236}">
                  <a16:creationId xmlns:a16="http://schemas.microsoft.com/office/drawing/2014/main" id="{E04A9E67-8734-747B-CE00-A3B6ED6E3B4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FAA04DE1-3B50-6AE8-DB2F-7C4F261B87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6F6B7E09-94DC-D079-D348-C91FEFF250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E1137AD9-DFD8-45C3-CF05-14A26D6AFA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117" name="Group 116">
            <a:extLst>
              <a:ext uri="{FF2B5EF4-FFF2-40B4-BE49-F238E27FC236}">
                <a16:creationId xmlns:a16="http://schemas.microsoft.com/office/drawing/2014/main" id="{7B1F4A4B-7738-BD28-3C02-FB3FBBC72B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7544" y="536210"/>
            <a:ext cx="304800" cy="322326"/>
            <a:chOff x="215328" y="-46937"/>
            <a:chExt cx="304800" cy="2773841"/>
          </a:xfrm>
        </p:grpSpPr>
        <p:cxnSp>
          <p:nvCxnSpPr>
            <p:cNvPr id="118" name="Straight Connector 117">
              <a:extLst>
                <a:ext uri="{FF2B5EF4-FFF2-40B4-BE49-F238E27FC236}">
                  <a16:creationId xmlns:a16="http://schemas.microsoft.com/office/drawing/2014/main" id="{0D4C7723-529F-EEB5-E055-286DF45C1A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EC7CB2E7-68A7-E150-6BE6-EB12733C09C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EA3C9325-D53B-7BCC-2475-A3BA55E766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FE3CF11E-7E83-08EA-A122-53A63BAC97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23" name="Rectangle 122">
            <a:extLst>
              <a:ext uri="{FF2B5EF4-FFF2-40B4-BE49-F238E27FC236}">
                <a16:creationId xmlns:a16="http://schemas.microsoft.com/office/drawing/2014/main" id="{5404CF6A-F2D2-2E0C-E557-F09B5E38DD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B45A8211-817C-6B19-F775-CD6B0053DF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126" name="Straight Connector 125">
              <a:extLst>
                <a:ext uri="{FF2B5EF4-FFF2-40B4-BE49-F238E27FC236}">
                  <a16:creationId xmlns:a16="http://schemas.microsoft.com/office/drawing/2014/main" id="{3638F698-8233-29D6-68DE-CDFE45BF89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BBB26887-63D8-ADB7-5B97-11D5940297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A5ACF04-6A05-0917-FF6D-14DC3A6298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15083CB-4BBE-8F0E-1D0C-B18212F156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93456B90-932F-DEC4-FA82-C890ACC34F8D}"/>
              </a:ext>
            </a:extLst>
          </p:cNvPr>
          <p:cNvSpPr>
            <a:spLocks noGrp="1"/>
          </p:cNvSpPr>
          <p:nvPr>
            <p:ph type="title"/>
          </p:nvPr>
        </p:nvSpPr>
        <p:spPr>
          <a:xfrm>
            <a:off x="473202" y="4018137"/>
            <a:ext cx="3426795" cy="2129586"/>
          </a:xfrm>
          <a:noFill/>
        </p:spPr>
        <p:txBody>
          <a:bodyPr anchor="t">
            <a:normAutofit fontScale="90000"/>
          </a:bodyPr>
          <a:lstStyle/>
          <a:p>
            <a:pPr algn="l">
              <a:lnSpc>
                <a:spcPct val="90000"/>
              </a:lnSpc>
            </a:pPr>
            <a:r>
              <a:rPr lang="en-US" sz="3600" dirty="0">
                <a:solidFill>
                  <a:schemeClr val="bg1"/>
                </a:solidFill>
              </a:rPr>
              <a:t>Arrearages:</a:t>
            </a:r>
            <a:br>
              <a:rPr lang="en-US" sz="3600" dirty="0">
                <a:solidFill>
                  <a:schemeClr val="bg1"/>
                </a:solidFill>
              </a:rPr>
            </a:br>
            <a:r>
              <a:rPr lang="en-US" sz="3600" dirty="0">
                <a:solidFill>
                  <a:schemeClr val="bg1"/>
                </a:solidFill>
              </a:rPr>
              <a:t>Child Support arrears exist without interest</a:t>
            </a:r>
            <a:br>
              <a:rPr lang="en-US" sz="3600" dirty="0">
                <a:solidFill>
                  <a:schemeClr val="bg1"/>
                </a:solidFill>
              </a:rPr>
            </a:br>
            <a:endParaRPr lang="en-US" sz="3600" dirty="0">
              <a:solidFill>
                <a:schemeClr val="bg1"/>
              </a:solidFill>
            </a:endParaRPr>
          </a:p>
        </p:txBody>
      </p:sp>
      <p:sp>
        <p:nvSpPr>
          <p:cNvPr id="7" name="TextBox 6">
            <a:extLst>
              <a:ext uri="{FF2B5EF4-FFF2-40B4-BE49-F238E27FC236}">
                <a16:creationId xmlns:a16="http://schemas.microsoft.com/office/drawing/2014/main" id="{FAAA4415-30F0-7D3E-6B9F-545005D85DE3}"/>
              </a:ext>
            </a:extLst>
          </p:cNvPr>
          <p:cNvSpPr txBox="1"/>
          <p:nvPr/>
        </p:nvSpPr>
        <p:spPr>
          <a:xfrm>
            <a:off x="1258463" y="2379921"/>
            <a:ext cx="176980" cy="369332"/>
          </a:xfrm>
          <a:prstGeom prst="rect">
            <a:avLst/>
          </a:prstGeom>
          <a:noFill/>
        </p:spPr>
        <p:txBody>
          <a:bodyPr wrap="square" rtlCol="0">
            <a:spAutoFit/>
          </a:bodyPr>
          <a:lstStyle/>
          <a:p>
            <a:r>
              <a:rPr lang="en-US" dirty="0"/>
              <a:t>x</a:t>
            </a:r>
          </a:p>
        </p:txBody>
      </p:sp>
      <p:sp>
        <p:nvSpPr>
          <p:cNvPr id="10" name="TextBox 9">
            <a:extLst>
              <a:ext uri="{FF2B5EF4-FFF2-40B4-BE49-F238E27FC236}">
                <a16:creationId xmlns:a16="http://schemas.microsoft.com/office/drawing/2014/main" id="{79D60677-3B1E-39F5-1896-E10F0C6DA21F}"/>
              </a:ext>
            </a:extLst>
          </p:cNvPr>
          <p:cNvSpPr txBox="1"/>
          <p:nvPr/>
        </p:nvSpPr>
        <p:spPr>
          <a:xfrm>
            <a:off x="1793394" y="2270092"/>
            <a:ext cx="176980" cy="369332"/>
          </a:xfrm>
          <a:prstGeom prst="rect">
            <a:avLst/>
          </a:prstGeom>
          <a:noFill/>
        </p:spPr>
        <p:txBody>
          <a:bodyPr wrap="square" rtlCol="0">
            <a:spAutoFit/>
          </a:bodyPr>
          <a:lstStyle/>
          <a:p>
            <a:r>
              <a:rPr lang="en-US" dirty="0"/>
              <a:t>x</a:t>
            </a:r>
          </a:p>
        </p:txBody>
      </p:sp>
      <p:pic>
        <p:nvPicPr>
          <p:cNvPr id="4" name="Picture 3">
            <a:extLst>
              <a:ext uri="{FF2B5EF4-FFF2-40B4-BE49-F238E27FC236}">
                <a16:creationId xmlns:a16="http://schemas.microsoft.com/office/drawing/2014/main" id="{414B424A-7522-356F-B5E1-CAB60E569668}"/>
              </a:ext>
            </a:extLst>
          </p:cNvPr>
          <p:cNvPicPr>
            <a:picLocks noChangeAspect="1"/>
          </p:cNvPicPr>
          <p:nvPr/>
        </p:nvPicPr>
        <p:blipFill>
          <a:blip r:embed="rId2"/>
          <a:stretch>
            <a:fillRect/>
          </a:stretch>
        </p:blipFill>
        <p:spPr>
          <a:xfrm>
            <a:off x="743549" y="951428"/>
            <a:ext cx="7953880" cy="2560320"/>
          </a:xfrm>
          <a:prstGeom prst="rect">
            <a:avLst/>
          </a:prstGeom>
        </p:spPr>
      </p:pic>
      <p:sp>
        <p:nvSpPr>
          <p:cNvPr id="5" name="TextBox 4">
            <a:extLst>
              <a:ext uri="{FF2B5EF4-FFF2-40B4-BE49-F238E27FC236}">
                <a16:creationId xmlns:a16="http://schemas.microsoft.com/office/drawing/2014/main" id="{AF6066B7-F732-21F2-7E60-AAB3DDE862A8}"/>
              </a:ext>
            </a:extLst>
          </p:cNvPr>
          <p:cNvSpPr txBox="1"/>
          <p:nvPr/>
        </p:nvSpPr>
        <p:spPr>
          <a:xfrm>
            <a:off x="1207746" y="2169428"/>
            <a:ext cx="266485" cy="369332"/>
          </a:xfrm>
          <a:prstGeom prst="rect">
            <a:avLst/>
          </a:prstGeom>
          <a:noFill/>
        </p:spPr>
        <p:txBody>
          <a:bodyPr wrap="square" rtlCol="0">
            <a:spAutoFit/>
          </a:bodyPr>
          <a:lstStyle/>
          <a:p>
            <a:r>
              <a:rPr lang="en-US" dirty="0"/>
              <a:t>x</a:t>
            </a:r>
          </a:p>
        </p:txBody>
      </p:sp>
    </p:spTree>
    <p:extLst>
      <p:ext uri="{BB962C8B-B14F-4D97-AF65-F5344CB8AC3E}">
        <p14:creationId xmlns:p14="http://schemas.microsoft.com/office/powerpoint/2010/main" val="2254167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83B748-B040-14C4-CC25-C51AB0EED777}"/>
            </a:ext>
          </a:extLst>
        </p:cNvPr>
        <p:cNvGrpSpPr/>
        <p:nvPr/>
      </p:nvGrpSpPr>
      <p:grpSpPr>
        <a:xfrm>
          <a:off x="0" y="0"/>
          <a:ext cx="0" cy="0"/>
          <a:chOff x="0" y="0"/>
          <a:chExt cx="0" cy="0"/>
        </a:xfrm>
      </p:grpSpPr>
      <p:sp>
        <p:nvSpPr>
          <p:cNvPr id="97" name="Rectangle 96">
            <a:extLst>
              <a:ext uri="{FF2B5EF4-FFF2-40B4-BE49-F238E27FC236}">
                <a16:creationId xmlns:a16="http://schemas.microsoft.com/office/drawing/2014/main" id="{A1F6A31D-3D4C-9346-C26F-DE0D3C2554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9F29A4AA-713E-54F3-C002-DCB09CB20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23258435-4083-2590-666F-614572DC75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102" name="Oval 101">
              <a:extLst>
                <a:ext uri="{FF2B5EF4-FFF2-40B4-BE49-F238E27FC236}">
                  <a16:creationId xmlns:a16="http://schemas.microsoft.com/office/drawing/2014/main" id="{4F638832-742D-93E3-825D-28FDA0A757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1404B995-32A3-6D95-DC96-4EC0D5D8BA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A193E269-A287-E015-E5D5-88198783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461BEF35-8611-3A66-56D8-DF910C978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C523BA29-86CB-0443-76F9-871F46C3B4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48B5C846-00B4-2862-BCAC-E3BC2C865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Rectangle 108">
            <a:extLst>
              <a:ext uri="{FF2B5EF4-FFF2-40B4-BE49-F238E27FC236}">
                <a16:creationId xmlns:a16="http://schemas.microsoft.com/office/drawing/2014/main" id="{3296D234-BC02-78E9-3BA0-6D9AA4A909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a:extLst>
              <a:ext uri="{FF2B5EF4-FFF2-40B4-BE49-F238E27FC236}">
                <a16:creationId xmlns:a16="http://schemas.microsoft.com/office/drawing/2014/main" id="{9D5DE631-B9CE-98BC-A9ED-00594544CA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112" name="Straight Connector 111">
              <a:extLst>
                <a:ext uri="{FF2B5EF4-FFF2-40B4-BE49-F238E27FC236}">
                  <a16:creationId xmlns:a16="http://schemas.microsoft.com/office/drawing/2014/main" id="{02BD25A0-2CF6-2854-10AD-7021368605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EDCEB83-B77B-B4D9-B87D-512F235EE7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0A6D502-FDB9-3848-CC04-0674051CF0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A8D8BA17-2A5F-5429-523F-44B239226A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117" name="Group 116">
            <a:extLst>
              <a:ext uri="{FF2B5EF4-FFF2-40B4-BE49-F238E27FC236}">
                <a16:creationId xmlns:a16="http://schemas.microsoft.com/office/drawing/2014/main" id="{CD125916-4A05-B86B-AC70-D1D0A0749B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7544" y="536210"/>
            <a:ext cx="304800" cy="322326"/>
            <a:chOff x="215328" y="-46937"/>
            <a:chExt cx="304800" cy="2773841"/>
          </a:xfrm>
        </p:grpSpPr>
        <p:cxnSp>
          <p:nvCxnSpPr>
            <p:cNvPr id="118" name="Straight Connector 117">
              <a:extLst>
                <a:ext uri="{FF2B5EF4-FFF2-40B4-BE49-F238E27FC236}">
                  <a16:creationId xmlns:a16="http://schemas.microsoft.com/office/drawing/2014/main" id="{33E248F7-972E-F596-3DB8-F5BE1D5A2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F816BCF0-C827-89EE-ADD8-C9D36DB2283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E7C2243C-4FF8-37D6-DC36-4FAD915481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5A341AFE-4C90-4BC9-2562-249BC9FFF6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23" name="Rectangle 122">
            <a:extLst>
              <a:ext uri="{FF2B5EF4-FFF2-40B4-BE49-F238E27FC236}">
                <a16:creationId xmlns:a16="http://schemas.microsoft.com/office/drawing/2014/main" id="{D3425781-265B-0551-3040-F0F27448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01CA6304-557A-4209-4DD1-719431E653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126" name="Straight Connector 125">
              <a:extLst>
                <a:ext uri="{FF2B5EF4-FFF2-40B4-BE49-F238E27FC236}">
                  <a16:creationId xmlns:a16="http://schemas.microsoft.com/office/drawing/2014/main" id="{C0270BD3-6FD2-7092-E212-52385F3BDF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7765829E-7BBC-B90E-EDDA-4BACC42218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E921518E-A275-6E22-98C5-2E27F4A5C0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9B028DB0-B159-7FF6-A0AB-EC8FB7A0B7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BE05796-C61B-0F03-309F-0567A0A2D8B3}"/>
              </a:ext>
            </a:extLst>
          </p:cNvPr>
          <p:cNvSpPr>
            <a:spLocks noGrp="1"/>
          </p:cNvSpPr>
          <p:nvPr>
            <p:ph type="title"/>
          </p:nvPr>
        </p:nvSpPr>
        <p:spPr>
          <a:xfrm>
            <a:off x="175021" y="4048930"/>
            <a:ext cx="3844798" cy="2129586"/>
          </a:xfrm>
          <a:noFill/>
        </p:spPr>
        <p:txBody>
          <a:bodyPr anchor="t">
            <a:normAutofit fontScale="90000"/>
          </a:bodyPr>
          <a:lstStyle/>
          <a:p>
            <a:pPr algn="l">
              <a:lnSpc>
                <a:spcPct val="90000"/>
              </a:lnSpc>
            </a:pPr>
            <a:r>
              <a:rPr lang="en-US" sz="3600" dirty="0">
                <a:solidFill>
                  <a:schemeClr val="bg1"/>
                </a:solidFill>
              </a:rPr>
              <a:t>Arrearages:</a:t>
            </a:r>
            <a:br>
              <a:rPr lang="en-US" sz="3600" dirty="0">
                <a:solidFill>
                  <a:schemeClr val="bg1"/>
                </a:solidFill>
              </a:rPr>
            </a:br>
            <a:r>
              <a:rPr lang="en-US" sz="3600" dirty="0">
                <a:solidFill>
                  <a:schemeClr val="bg1"/>
                </a:solidFill>
              </a:rPr>
              <a:t>Child Support arrears exist with interest</a:t>
            </a:r>
            <a:br>
              <a:rPr lang="en-US" sz="3600" dirty="0">
                <a:solidFill>
                  <a:schemeClr val="bg1"/>
                </a:solidFill>
              </a:rPr>
            </a:br>
            <a:r>
              <a:rPr lang="en-US" sz="3600" dirty="0">
                <a:solidFill>
                  <a:schemeClr val="bg1"/>
                </a:solidFill>
              </a:rPr>
              <a:t>Provide a break down</a:t>
            </a:r>
            <a:br>
              <a:rPr lang="en-US" sz="3600" dirty="0">
                <a:solidFill>
                  <a:schemeClr val="bg1"/>
                </a:solidFill>
              </a:rPr>
            </a:br>
            <a:endParaRPr lang="en-US" sz="3600" dirty="0">
              <a:solidFill>
                <a:schemeClr val="bg1"/>
              </a:solidFill>
            </a:endParaRPr>
          </a:p>
        </p:txBody>
      </p:sp>
      <p:pic>
        <p:nvPicPr>
          <p:cNvPr id="9" name="Picture 8">
            <a:extLst>
              <a:ext uri="{FF2B5EF4-FFF2-40B4-BE49-F238E27FC236}">
                <a16:creationId xmlns:a16="http://schemas.microsoft.com/office/drawing/2014/main" id="{D04A8050-8CC8-95D9-6D8C-EEB9395BA789}"/>
              </a:ext>
            </a:extLst>
          </p:cNvPr>
          <p:cNvPicPr>
            <a:picLocks noChangeAspect="1"/>
          </p:cNvPicPr>
          <p:nvPr/>
        </p:nvPicPr>
        <p:blipFill>
          <a:blip r:embed="rId2"/>
          <a:stretch>
            <a:fillRect/>
          </a:stretch>
        </p:blipFill>
        <p:spPr>
          <a:xfrm>
            <a:off x="771893" y="1087287"/>
            <a:ext cx="7552944" cy="2560320"/>
          </a:xfrm>
          <a:prstGeom prst="rect">
            <a:avLst/>
          </a:prstGeom>
        </p:spPr>
      </p:pic>
      <p:pic>
        <p:nvPicPr>
          <p:cNvPr id="12" name="Picture 11">
            <a:extLst>
              <a:ext uri="{FF2B5EF4-FFF2-40B4-BE49-F238E27FC236}">
                <a16:creationId xmlns:a16="http://schemas.microsoft.com/office/drawing/2014/main" id="{1FBEB687-906F-D4A2-2933-1BC6C9FA12F6}"/>
              </a:ext>
            </a:extLst>
          </p:cNvPr>
          <p:cNvPicPr>
            <a:picLocks noChangeAspect="1"/>
          </p:cNvPicPr>
          <p:nvPr/>
        </p:nvPicPr>
        <p:blipFill>
          <a:blip r:embed="rId3"/>
          <a:stretch>
            <a:fillRect/>
          </a:stretch>
        </p:blipFill>
        <p:spPr>
          <a:xfrm>
            <a:off x="3672803" y="3904373"/>
            <a:ext cx="4937760" cy="597512"/>
          </a:xfrm>
          <a:prstGeom prst="rect">
            <a:avLst/>
          </a:prstGeom>
        </p:spPr>
      </p:pic>
    </p:spTree>
    <p:extLst>
      <p:ext uri="{BB962C8B-B14F-4D97-AF65-F5344CB8AC3E}">
        <p14:creationId xmlns:p14="http://schemas.microsoft.com/office/powerpoint/2010/main" val="11775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225FAF-27D6-6EA2-A6E6-39DB2226977A}"/>
            </a:ext>
          </a:extLst>
        </p:cNvPr>
        <p:cNvGrpSpPr/>
        <p:nvPr/>
      </p:nvGrpSpPr>
      <p:grpSpPr>
        <a:xfrm>
          <a:off x="0" y="0"/>
          <a:ext cx="0" cy="0"/>
          <a:chOff x="0" y="0"/>
          <a:chExt cx="0" cy="0"/>
        </a:xfrm>
      </p:grpSpPr>
      <p:sp>
        <p:nvSpPr>
          <p:cNvPr id="97" name="Rectangle 96">
            <a:extLst>
              <a:ext uri="{FF2B5EF4-FFF2-40B4-BE49-F238E27FC236}">
                <a16:creationId xmlns:a16="http://schemas.microsoft.com/office/drawing/2014/main" id="{7B3E75C5-705F-F013-741B-F66C92990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2492AC9B-6522-CE20-81A0-F1F30AAF1B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1FA655DF-7BEB-25E6-D3E6-0A8BE15A93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102" name="Oval 101">
              <a:extLst>
                <a:ext uri="{FF2B5EF4-FFF2-40B4-BE49-F238E27FC236}">
                  <a16:creationId xmlns:a16="http://schemas.microsoft.com/office/drawing/2014/main" id="{B09F4D6E-A90E-2724-34C9-8072D0566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8CF47F59-F815-F29A-E460-7FE3DFDCA7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DB9D9281-1C03-385F-57BC-E5499D6E7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5A21AD66-85AB-838A-6F5B-1AE912507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C6D5B7D5-634C-9456-29A0-F94A7779F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1BDA572B-B597-72BB-E4C6-93459D4D0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Rectangle 108">
            <a:extLst>
              <a:ext uri="{FF2B5EF4-FFF2-40B4-BE49-F238E27FC236}">
                <a16:creationId xmlns:a16="http://schemas.microsoft.com/office/drawing/2014/main" id="{10A063C4-0BC5-8E4D-A161-A08D1CE29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a:extLst>
              <a:ext uri="{FF2B5EF4-FFF2-40B4-BE49-F238E27FC236}">
                <a16:creationId xmlns:a16="http://schemas.microsoft.com/office/drawing/2014/main" id="{B8935758-51D4-E9FE-DE82-97B528EA34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112" name="Straight Connector 111">
              <a:extLst>
                <a:ext uri="{FF2B5EF4-FFF2-40B4-BE49-F238E27FC236}">
                  <a16:creationId xmlns:a16="http://schemas.microsoft.com/office/drawing/2014/main" id="{9B310831-FB5C-04A6-39D1-7FBE6B9AFE1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B8D33E9-AC37-256A-DF3E-1B963EAE35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C7F3C4E-62B6-1851-E8B2-531E33C59B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78AEBCC1-5963-4E15-9FE3-821E60AB334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117" name="Group 116">
            <a:extLst>
              <a:ext uri="{FF2B5EF4-FFF2-40B4-BE49-F238E27FC236}">
                <a16:creationId xmlns:a16="http://schemas.microsoft.com/office/drawing/2014/main" id="{E41A8FC5-8045-F2DF-455F-950E5B8363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7544" y="536210"/>
            <a:ext cx="304800" cy="322326"/>
            <a:chOff x="215328" y="-46937"/>
            <a:chExt cx="304800" cy="2773841"/>
          </a:xfrm>
        </p:grpSpPr>
        <p:cxnSp>
          <p:nvCxnSpPr>
            <p:cNvPr id="118" name="Straight Connector 117">
              <a:extLst>
                <a:ext uri="{FF2B5EF4-FFF2-40B4-BE49-F238E27FC236}">
                  <a16:creationId xmlns:a16="http://schemas.microsoft.com/office/drawing/2014/main" id="{B23EE9E9-FFF5-0D70-165A-0CF556C26A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2176F93B-9822-C2FC-2635-9DA9FDAA4B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24A7CB9-A415-25F9-0F5C-0E2B949E06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6002E207-6361-C644-6016-9C5EF8FEF8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23" name="Rectangle 122">
            <a:extLst>
              <a:ext uri="{FF2B5EF4-FFF2-40B4-BE49-F238E27FC236}">
                <a16:creationId xmlns:a16="http://schemas.microsoft.com/office/drawing/2014/main" id="{D5B1133B-A0C6-CB3A-7AD4-DE8745EB8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8A84A29C-DDA6-1263-20A0-C0E15FD6E6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126" name="Straight Connector 125">
              <a:extLst>
                <a:ext uri="{FF2B5EF4-FFF2-40B4-BE49-F238E27FC236}">
                  <a16:creationId xmlns:a16="http://schemas.microsoft.com/office/drawing/2014/main" id="{B1BBDB76-BC67-698D-FF40-69E65D6244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72052DA-E76F-69DA-B5D6-2824917F8C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3B41A5-B7F2-4989-2AD9-411C7A5C91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BCA37A99-0E8B-1596-28E7-36FF9ACC98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67287FF-E92E-1EF8-7639-7C0859E980C9}"/>
              </a:ext>
            </a:extLst>
          </p:cNvPr>
          <p:cNvSpPr>
            <a:spLocks noGrp="1"/>
          </p:cNvSpPr>
          <p:nvPr>
            <p:ph type="title"/>
          </p:nvPr>
        </p:nvSpPr>
        <p:spPr>
          <a:xfrm>
            <a:off x="175021" y="4048930"/>
            <a:ext cx="3844798" cy="2129586"/>
          </a:xfrm>
          <a:noFill/>
        </p:spPr>
        <p:txBody>
          <a:bodyPr anchor="t">
            <a:normAutofit/>
          </a:bodyPr>
          <a:lstStyle/>
          <a:p>
            <a:pPr algn="l">
              <a:lnSpc>
                <a:spcPct val="90000"/>
              </a:lnSpc>
            </a:pPr>
            <a:r>
              <a:rPr lang="en-US" sz="3600" dirty="0">
                <a:solidFill>
                  <a:schemeClr val="bg1"/>
                </a:solidFill>
              </a:rPr>
              <a:t>Credit Balances:</a:t>
            </a:r>
            <a:br>
              <a:rPr lang="en-US" sz="3600" dirty="0">
                <a:solidFill>
                  <a:schemeClr val="bg1"/>
                </a:solidFill>
              </a:rPr>
            </a:br>
            <a:br>
              <a:rPr lang="en-US" sz="3600" dirty="0">
                <a:solidFill>
                  <a:schemeClr val="bg1"/>
                </a:solidFill>
              </a:rPr>
            </a:br>
            <a:endParaRPr lang="en-US" sz="3600" dirty="0">
              <a:solidFill>
                <a:schemeClr val="bg1"/>
              </a:solidFill>
            </a:endParaRPr>
          </a:p>
        </p:txBody>
      </p:sp>
      <p:pic>
        <p:nvPicPr>
          <p:cNvPr id="6" name="Picture 5">
            <a:extLst>
              <a:ext uri="{FF2B5EF4-FFF2-40B4-BE49-F238E27FC236}">
                <a16:creationId xmlns:a16="http://schemas.microsoft.com/office/drawing/2014/main" id="{8816541D-596A-0B66-2566-7E82EC99B587}"/>
              </a:ext>
            </a:extLst>
          </p:cNvPr>
          <p:cNvPicPr>
            <a:picLocks noChangeAspect="1"/>
          </p:cNvPicPr>
          <p:nvPr/>
        </p:nvPicPr>
        <p:blipFill>
          <a:blip r:embed="rId2"/>
          <a:stretch>
            <a:fillRect/>
          </a:stretch>
        </p:blipFill>
        <p:spPr>
          <a:xfrm>
            <a:off x="1164753" y="1113078"/>
            <a:ext cx="6649718" cy="1005840"/>
          </a:xfrm>
          <a:prstGeom prst="rect">
            <a:avLst/>
          </a:prstGeom>
        </p:spPr>
      </p:pic>
      <p:pic>
        <p:nvPicPr>
          <p:cNvPr id="8" name="Picture 7">
            <a:extLst>
              <a:ext uri="{FF2B5EF4-FFF2-40B4-BE49-F238E27FC236}">
                <a16:creationId xmlns:a16="http://schemas.microsoft.com/office/drawing/2014/main" id="{36580D84-9A72-348C-C5B0-F5F7DB5D7F88}"/>
              </a:ext>
            </a:extLst>
          </p:cNvPr>
          <p:cNvPicPr>
            <a:picLocks noChangeAspect="1"/>
          </p:cNvPicPr>
          <p:nvPr/>
        </p:nvPicPr>
        <p:blipFill>
          <a:blip r:embed="rId3"/>
          <a:stretch>
            <a:fillRect/>
          </a:stretch>
        </p:blipFill>
        <p:spPr>
          <a:xfrm>
            <a:off x="1192703" y="2661244"/>
            <a:ext cx="6657280" cy="914400"/>
          </a:xfrm>
          <a:prstGeom prst="rect">
            <a:avLst/>
          </a:prstGeom>
        </p:spPr>
      </p:pic>
    </p:spTree>
    <p:extLst>
      <p:ext uri="{BB962C8B-B14F-4D97-AF65-F5344CB8AC3E}">
        <p14:creationId xmlns:p14="http://schemas.microsoft.com/office/powerpoint/2010/main" val="1501016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E7AA88-5967-458B-CDF0-D24D12D5C9EE}"/>
            </a:ext>
          </a:extLst>
        </p:cNvPr>
        <p:cNvGrpSpPr/>
        <p:nvPr/>
      </p:nvGrpSpPr>
      <p:grpSpPr>
        <a:xfrm>
          <a:off x="0" y="0"/>
          <a:ext cx="0" cy="0"/>
          <a:chOff x="0" y="0"/>
          <a:chExt cx="0" cy="0"/>
        </a:xfrm>
      </p:grpSpPr>
      <p:sp useBgFill="1">
        <p:nvSpPr>
          <p:cNvPr id="134" name="Rectangle 13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785890-BCFD-861B-8604-4103878147C2}"/>
              </a:ext>
            </a:extLst>
          </p:cNvPr>
          <p:cNvSpPr>
            <a:spLocks noGrp="1"/>
          </p:cNvSpPr>
          <p:nvPr>
            <p:ph type="title"/>
          </p:nvPr>
        </p:nvSpPr>
        <p:spPr>
          <a:xfrm>
            <a:off x="524784" y="248038"/>
            <a:ext cx="5297791" cy="1159200"/>
          </a:xfrm>
        </p:spPr>
        <p:txBody>
          <a:bodyPr vert="horz" lIns="91440" tIns="45720" rIns="91440" bIns="45720" rtlCol="0" anchor="ctr">
            <a:normAutofit/>
          </a:bodyPr>
          <a:lstStyle/>
          <a:p>
            <a:pPr algn="l" defTabSz="914400">
              <a:lnSpc>
                <a:spcPct val="90000"/>
              </a:lnSpc>
            </a:pPr>
            <a:r>
              <a:rPr lang="en-US" sz="2500" kern="1200">
                <a:solidFill>
                  <a:srgbClr val="FFFFFF"/>
                </a:solidFill>
                <a:latin typeface="+mj-lt"/>
                <a:ea typeface="+mj-ea"/>
                <a:cs typeface="+mj-cs"/>
              </a:rPr>
              <a:t>Payments:</a:t>
            </a:r>
            <a:br>
              <a:rPr lang="en-US" sz="2500" kern="1200">
                <a:solidFill>
                  <a:srgbClr val="FFFFFF"/>
                </a:solidFill>
                <a:latin typeface="+mj-lt"/>
                <a:ea typeface="+mj-ea"/>
                <a:cs typeface="+mj-cs"/>
              </a:rPr>
            </a:br>
            <a:r>
              <a:rPr lang="en-US" sz="2500" kern="1200">
                <a:solidFill>
                  <a:srgbClr val="FFFFFF"/>
                </a:solidFill>
                <a:latin typeface="+mj-lt"/>
                <a:ea typeface="+mj-ea"/>
                <a:cs typeface="+mj-cs"/>
              </a:rPr>
              <a:t>Directly to the Petitioner</a:t>
            </a:r>
            <a:br>
              <a:rPr lang="en-US" sz="2500" kern="1200">
                <a:solidFill>
                  <a:srgbClr val="FFFFFF"/>
                </a:solidFill>
                <a:latin typeface="+mj-lt"/>
                <a:ea typeface="+mj-ea"/>
                <a:cs typeface="+mj-cs"/>
              </a:rPr>
            </a:br>
            <a:endParaRPr lang="en-US" sz="2500" kern="1200">
              <a:solidFill>
                <a:srgbClr val="FFFFFF"/>
              </a:solidFill>
              <a:latin typeface="+mj-lt"/>
              <a:ea typeface="+mj-ea"/>
              <a:cs typeface="+mj-cs"/>
            </a:endParaRPr>
          </a:p>
        </p:txBody>
      </p:sp>
      <p:pic>
        <p:nvPicPr>
          <p:cNvPr id="4" name="Picture 3">
            <a:extLst>
              <a:ext uri="{FF2B5EF4-FFF2-40B4-BE49-F238E27FC236}">
                <a16:creationId xmlns:a16="http://schemas.microsoft.com/office/drawing/2014/main" id="{F3129C94-9972-5939-E4C1-2DB9FBA0D612}"/>
              </a:ext>
            </a:extLst>
          </p:cNvPr>
          <p:cNvPicPr>
            <a:picLocks noChangeAspect="1"/>
          </p:cNvPicPr>
          <p:nvPr/>
        </p:nvPicPr>
        <p:blipFill>
          <a:blip r:embed="rId2"/>
          <a:stretch>
            <a:fillRect/>
          </a:stretch>
        </p:blipFill>
        <p:spPr>
          <a:xfrm>
            <a:off x="324168" y="2036599"/>
            <a:ext cx="8495662" cy="431154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69253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B5D8BB-F24C-FC34-31F3-3FC7AFA1E808}"/>
            </a:ext>
          </a:extLst>
        </p:cNvPr>
        <p:cNvGrpSpPr/>
        <p:nvPr/>
      </p:nvGrpSpPr>
      <p:grpSpPr>
        <a:xfrm>
          <a:off x="0" y="0"/>
          <a:ext cx="0" cy="0"/>
          <a:chOff x="0" y="0"/>
          <a:chExt cx="0" cy="0"/>
        </a:xfrm>
      </p:grpSpPr>
      <p:sp useBgFill="1">
        <p:nvSpPr>
          <p:cNvPr id="134" name="Rectangle 133">
            <a:extLst>
              <a:ext uri="{FF2B5EF4-FFF2-40B4-BE49-F238E27FC236}">
                <a16:creationId xmlns:a16="http://schemas.microsoft.com/office/drawing/2014/main" id="{8667CC5F-2CC3-D7FC-84E7-05CA9B8D9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441A6C2A-D7C2-829A-6422-5461DAA94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E522F113-DDEB-2DE6-56F3-9E5C60595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F1518132-4912-8CBF-2FE7-4211F1711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839B5A-CF2B-5023-99B4-60E5127BD38E}"/>
              </a:ext>
            </a:extLst>
          </p:cNvPr>
          <p:cNvSpPr>
            <a:spLocks noGrp="1"/>
          </p:cNvSpPr>
          <p:nvPr>
            <p:ph type="title"/>
          </p:nvPr>
        </p:nvSpPr>
        <p:spPr>
          <a:xfrm>
            <a:off x="524784" y="248038"/>
            <a:ext cx="5297791" cy="1159200"/>
          </a:xfrm>
        </p:spPr>
        <p:txBody>
          <a:bodyPr vert="horz" lIns="91440" tIns="45720" rIns="91440" bIns="45720" rtlCol="0" anchor="ctr">
            <a:normAutofit fontScale="90000"/>
          </a:bodyPr>
          <a:lstStyle/>
          <a:p>
            <a:pPr algn="l" defTabSz="914400">
              <a:lnSpc>
                <a:spcPct val="90000"/>
              </a:lnSpc>
            </a:pPr>
            <a:r>
              <a:rPr lang="en-US" sz="2500" kern="1200" dirty="0">
                <a:solidFill>
                  <a:srgbClr val="FFFFFF"/>
                </a:solidFill>
                <a:latin typeface="+mj-lt"/>
                <a:ea typeface="+mj-ea"/>
                <a:cs typeface="+mj-cs"/>
              </a:rPr>
              <a:t>Payments:</a:t>
            </a:r>
            <a:br>
              <a:rPr lang="en-US" sz="2500" kern="1200" dirty="0">
                <a:solidFill>
                  <a:srgbClr val="FFFFFF"/>
                </a:solidFill>
                <a:latin typeface="+mj-lt"/>
                <a:ea typeface="+mj-ea"/>
                <a:cs typeface="+mj-cs"/>
              </a:rPr>
            </a:br>
            <a:r>
              <a:rPr lang="en-US" sz="2500" kern="1200" dirty="0">
                <a:solidFill>
                  <a:srgbClr val="FFFFFF"/>
                </a:solidFill>
                <a:latin typeface="+mj-lt"/>
                <a:ea typeface="+mj-ea"/>
                <a:cs typeface="+mj-cs"/>
              </a:rPr>
              <a:t>Directly to the Petitioner with Court Ordered Wage Withholding – </a:t>
            </a:r>
            <a:br>
              <a:rPr lang="en-US" sz="2500" kern="1200">
                <a:solidFill>
                  <a:srgbClr val="FFFFFF"/>
                </a:solidFill>
                <a:latin typeface="+mj-lt"/>
                <a:ea typeface="+mj-ea"/>
                <a:cs typeface="+mj-cs"/>
              </a:rPr>
            </a:br>
            <a:r>
              <a:rPr lang="en-US" sz="2500" kern="1200">
                <a:solidFill>
                  <a:srgbClr val="FFFFFF"/>
                </a:solidFill>
                <a:latin typeface="+mj-lt"/>
                <a:ea typeface="+mj-ea"/>
                <a:cs typeface="+mj-cs"/>
              </a:rPr>
              <a:t>Pass-Through </a:t>
            </a:r>
            <a:r>
              <a:rPr lang="en-US" sz="2500" kern="1200" dirty="0">
                <a:solidFill>
                  <a:srgbClr val="FFFFFF"/>
                </a:solidFill>
                <a:latin typeface="+mj-lt"/>
                <a:ea typeface="+mj-ea"/>
                <a:cs typeface="+mj-cs"/>
              </a:rPr>
              <a:t>Case</a:t>
            </a:r>
            <a:br>
              <a:rPr lang="en-US" sz="2500" kern="1200" dirty="0">
                <a:solidFill>
                  <a:srgbClr val="FFFFFF"/>
                </a:solidFill>
                <a:latin typeface="+mj-lt"/>
                <a:ea typeface="+mj-ea"/>
                <a:cs typeface="+mj-cs"/>
              </a:rPr>
            </a:br>
            <a:endParaRPr lang="en-US" sz="2500" kern="1200" dirty="0">
              <a:solidFill>
                <a:srgbClr val="FFFFFF"/>
              </a:solidFill>
              <a:latin typeface="+mj-lt"/>
              <a:ea typeface="+mj-ea"/>
              <a:cs typeface="+mj-cs"/>
            </a:endParaRPr>
          </a:p>
        </p:txBody>
      </p:sp>
      <p:pic>
        <p:nvPicPr>
          <p:cNvPr id="4" name="Picture 3">
            <a:extLst>
              <a:ext uri="{FF2B5EF4-FFF2-40B4-BE49-F238E27FC236}">
                <a16:creationId xmlns:a16="http://schemas.microsoft.com/office/drawing/2014/main" id="{127AAC9C-0718-60D8-7898-2011AA0C8378}"/>
              </a:ext>
            </a:extLst>
          </p:cNvPr>
          <p:cNvPicPr>
            <a:picLocks noChangeAspect="1"/>
          </p:cNvPicPr>
          <p:nvPr/>
        </p:nvPicPr>
        <p:blipFill>
          <a:blip r:embed="rId2"/>
          <a:stretch>
            <a:fillRect/>
          </a:stretch>
        </p:blipFill>
        <p:spPr>
          <a:xfrm>
            <a:off x="812918" y="2036599"/>
            <a:ext cx="6666566" cy="3383280"/>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a:extLst>
              <a:ext uri="{FF2B5EF4-FFF2-40B4-BE49-F238E27FC236}">
                <a16:creationId xmlns:a16="http://schemas.microsoft.com/office/drawing/2014/main" id="{4AE93C3A-DA1C-3C46-F830-071576B7F409}"/>
              </a:ext>
            </a:extLst>
          </p:cNvPr>
          <p:cNvPicPr>
            <a:picLocks noChangeAspect="1"/>
          </p:cNvPicPr>
          <p:nvPr/>
        </p:nvPicPr>
        <p:blipFill>
          <a:blip r:embed="rId3"/>
          <a:stretch>
            <a:fillRect/>
          </a:stretch>
        </p:blipFill>
        <p:spPr>
          <a:xfrm>
            <a:off x="78141" y="5818899"/>
            <a:ext cx="8136121" cy="640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51826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D7FBDE-C177-3465-27D8-C5297A70E20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DE963-9C47-9C37-151B-CC3CDBAC9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AF37028-6CDA-0F70-C808-2D813CF7CD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CC2E39D-802D-3DA7-DB18-E54DD2ECC9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41D9D86-6172-1569-7D5C-6E130F70A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4AE7710-58CA-A6A8-5678-FDFB84288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4AA0FE-28D4-FC58-2B98-498A38E77618}"/>
              </a:ext>
            </a:extLst>
          </p:cNvPr>
          <p:cNvSpPr>
            <a:spLocks noGrp="1"/>
          </p:cNvSpPr>
          <p:nvPr>
            <p:ph type="title"/>
          </p:nvPr>
        </p:nvSpPr>
        <p:spPr>
          <a:xfrm>
            <a:off x="1028699" y="294538"/>
            <a:ext cx="7421963" cy="1033669"/>
          </a:xfrm>
        </p:spPr>
        <p:txBody>
          <a:bodyPr>
            <a:normAutofit/>
          </a:bodyPr>
          <a:lstStyle/>
          <a:p>
            <a:pPr>
              <a:lnSpc>
                <a:spcPct val="90000"/>
              </a:lnSpc>
            </a:pPr>
            <a:r>
              <a:rPr lang="en-US" sz="3200">
                <a:solidFill>
                  <a:srgbClr val="FFFFFF"/>
                </a:solidFill>
              </a:rPr>
              <a:t>Mediated Agreement Statutory Requirements</a:t>
            </a:r>
          </a:p>
        </p:txBody>
      </p:sp>
      <p:sp>
        <p:nvSpPr>
          <p:cNvPr id="3" name="Content Placeholder 2">
            <a:extLst>
              <a:ext uri="{FF2B5EF4-FFF2-40B4-BE49-F238E27FC236}">
                <a16:creationId xmlns:a16="http://schemas.microsoft.com/office/drawing/2014/main" id="{86A7381B-F7E5-FDB6-E3B8-E0BE3C9D3C09}"/>
              </a:ext>
            </a:extLst>
          </p:cNvPr>
          <p:cNvSpPr>
            <a:spLocks noGrp="1"/>
          </p:cNvSpPr>
          <p:nvPr>
            <p:ph idx="1"/>
          </p:nvPr>
        </p:nvSpPr>
        <p:spPr>
          <a:xfrm>
            <a:off x="452285" y="1891970"/>
            <a:ext cx="8416412" cy="4109585"/>
          </a:xfrm>
        </p:spPr>
        <p:txBody>
          <a:bodyPr anchor="ctr">
            <a:normAutofit/>
          </a:bodyPr>
          <a:lstStyle/>
          <a:p>
            <a:pPr>
              <a:lnSpc>
                <a:spcPct val="90000"/>
              </a:lnSpc>
            </a:pPr>
            <a:r>
              <a:rPr lang="en-US" sz="1400" b="0" i="0" u="none" strike="noStrike" baseline="0" dirty="0">
                <a:latin typeface="PTSerif-Regular"/>
              </a:rPr>
              <a:t>The guidelines computations and any reasons for deviation shall be incorporated in any written agreement by the parties. </a:t>
            </a:r>
            <a:r>
              <a:rPr lang="en-US" sz="1400" b="0" i="0" u="none" strike="noStrike" baseline="0" dirty="0">
                <a:latin typeface="PTSerif-Regular"/>
                <a:hlinkClick r:id="rId2"/>
              </a:rPr>
              <a:t>§ 8.01-581.24</a:t>
            </a:r>
            <a:endParaRPr lang="en-US" sz="1400" b="0" i="0" u="none" strike="noStrike" baseline="0" dirty="0">
              <a:latin typeface="PTSerif-Regular"/>
            </a:endParaRPr>
          </a:p>
          <a:p>
            <a:pPr>
              <a:lnSpc>
                <a:spcPct val="90000"/>
              </a:lnSpc>
            </a:pPr>
            <a:r>
              <a:rPr lang="en-US" sz="1400" dirty="0">
                <a:latin typeface="PTSerif-Regular"/>
              </a:rPr>
              <a:t>Although not required in the mediation agreement itself, all child support orders, including ones that incorporate a mediated agreement must contain the requirements set out in </a:t>
            </a:r>
            <a:r>
              <a:rPr lang="en-US" sz="1400" b="0" i="0" u="none" strike="noStrike" baseline="0" dirty="0">
                <a:latin typeface="PTSerif-Regular"/>
                <a:hlinkClick r:id="rId3"/>
              </a:rPr>
              <a:t>§ 20-60.3</a:t>
            </a:r>
            <a:r>
              <a:rPr lang="en-US" sz="1400" b="0" i="0" u="none" strike="noStrike" baseline="0" dirty="0">
                <a:latin typeface="PTSerif-Regular"/>
              </a:rPr>
              <a:t>.</a:t>
            </a:r>
          </a:p>
          <a:p>
            <a:pPr>
              <a:lnSpc>
                <a:spcPct val="90000"/>
              </a:lnSpc>
            </a:pPr>
            <a:r>
              <a:rPr lang="en-US" sz="1400" b="0" i="0" u="none" strike="noStrike" baseline="0" dirty="0">
                <a:latin typeface="PTSerif-Regular"/>
              </a:rPr>
              <a:t>Agreement should at least provide the following:</a:t>
            </a:r>
          </a:p>
          <a:p>
            <a:pPr lvl="1">
              <a:lnSpc>
                <a:spcPct val="90000"/>
              </a:lnSpc>
            </a:pPr>
            <a:r>
              <a:rPr lang="en-US" sz="1400" dirty="0">
                <a:latin typeface="PTSerif-Regular"/>
              </a:rPr>
              <a:t>Names, date of birth and last four digits of each child to whom a duty of support is owed as well as the parent.</a:t>
            </a:r>
          </a:p>
          <a:p>
            <a:pPr lvl="1">
              <a:lnSpc>
                <a:spcPct val="90000"/>
              </a:lnSpc>
            </a:pPr>
            <a:r>
              <a:rPr lang="en-US" sz="1400" dirty="0">
                <a:latin typeface="PTSerif-Regular"/>
              </a:rPr>
              <a:t>The monthly amount of support and the effective date. </a:t>
            </a:r>
          </a:p>
          <a:p>
            <a:pPr lvl="1">
              <a:lnSpc>
                <a:spcPct val="90000"/>
              </a:lnSpc>
            </a:pPr>
            <a:r>
              <a:rPr lang="en-US" sz="1400" dirty="0">
                <a:latin typeface="PTSerif-Regular"/>
              </a:rPr>
              <a:t>Order for healthcare coverage</a:t>
            </a:r>
          </a:p>
          <a:p>
            <a:pPr lvl="1">
              <a:lnSpc>
                <a:spcPct val="90000"/>
              </a:lnSpc>
            </a:pPr>
            <a:r>
              <a:rPr lang="en-US" sz="1400" dirty="0">
                <a:latin typeface="PTSerif-Regular"/>
              </a:rPr>
              <a:t>How unreimbursed medical costs to be paid</a:t>
            </a:r>
          </a:p>
          <a:p>
            <a:pPr lvl="1">
              <a:lnSpc>
                <a:spcPct val="90000"/>
              </a:lnSpc>
            </a:pPr>
            <a:r>
              <a:rPr lang="en-US" sz="1400" dirty="0">
                <a:latin typeface="PTSerif-Regular"/>
              </a:rPr>
              <a:t>Establish arrearage and how to be repaid</a:t>
            </a:r>
          </a:p>
          <a:p>
            <a:pPr lvl="1">
              <a:lnSpc>
                <a:spcPct val="90000"/>
              </a:lnSpc>
            </a:pPr>
            <a:r>
              <a:rPr lang="en-US" sz="1400" dirty="0">
                <a:latin typeface="PTSerif-Regular"/>
              </a:rPr>
              <a:t>Establish Credits and repayment of credits</a:t>
            </a:r>
          </a:p>
          <a:p>
            <a:pPr lvl="1">
              <a:lnSpc>
                <a:spcPct val="90000"/>
              </a:lnSpc>
            </a:pPr>
            <a:r>
              <a:rPr lang="en-US" sz="1400" dirty="0">
                <a:latin typeface="PTSerif-Regular"/>
              </a:rPr>
              <a:t>Wage withholding provision or agreement not do wage withholdings</a:t>
            </a:r>
          </a:p>
          <a:p>
            <a:pPr lvl="1">
              <a:lnSpc>
                <a:spcPct val="90000"/>
              </a:lnSpc>
            </a:pPr>
            <a:r>
              <a:rPr lang="en-US" sz="1400" dirty="0">
                <a:latin typeface="PTSerif-Regular"/>
              </a:rPr>
              <a:t>The guideline worksheet should be incorporated into the agreement and deviations should be set forth in the agreement</a:t>
            </a:r>
          </a:p>
        </p:txBody>
      </p:sp>
    </p:spTree>
    <p:extLst>
      <p:ext uri="{BB962C8B-B14F-4D97-AF65-F5344CB8AC3E}">
        <p14:creationId xmlns:p14="http://schemas.microsoft.com/office/powerpoint/2010/main" val="1389496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66D596-12B1-A29B-612A-58F19DABA822}"/>
            </a:ext>
          </a:extLst>
        </p:cNvPr>
        <p:cNvGrpSpPr/>
        <p:nvPr/>
      </p:nvGrpSpPr>
      <p:grpSpPr>
        <a:xfrm>
          <a:off x="0" y="0"/>
          <a:ext cx="0" cy="0"/>
          <a:chOff x="0" y="0"/>
          <a:chExt cx="0" cy="0"/>
        </a:xfrm>
      </p:grpSpPr>
      <p:sp useBgFill="1">
        <p:nvSpPr>
          <p:cNvPr id="134" name="Rectangle 133">
            <a:extLst>
              <a:ext uri="{FF2B5EF4-FFF2-40B4-BE49-F238E27FC236}">
                <a16:creationId xmlns:a16="http://schemas.microsoft.com/office/drawing/2014/main" id="{529110BB-678C-46A8-DF2C-AA633BE7C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C53B1E48-EC39-D237-E7CC-AF697EE00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8F2A317F-81A4-B00A-2C4C-EC66955F1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6BC1E6CE-9B4A-2BAF-F6FE-08C049B20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516D01-5B44-6321-1A51-073836C80B80}"/>
              </a:ext>
            </a:extLst>
          </p:cNvPr>
          <p:cNvSpPr>
            <a:spLocks noGrp="1"/>
          </p:cNvSpPr>
          <p:nvPr>
            <p:ph type="title"/>
          </p:nvPr>
        </p:nvSpPr>
        <p:spPr>
          <a:xfrm>
            <a:off x="760758" y="207554"/>
            <a:ext cx="7105048" cy="1159200"/>
          </a:xfrm>
        </p:spPr>
        <p:txBody>
          <a:bodyPr vert="horz" lIns="91440" tIns="45720" rIns="91440" bIns="45720" rtlCol="0" anchor="ctr">
            <a:normAutofit/>
          </a:bodyPr>
          <a:lstStyle/>
          <a:p>
            <a:pPr algn="l" defTabSz="914400">
              <a:lnSpc>
                <a:spcPct val="90000"/>
              </a:lnSpc>
            </a:pPr>
            <a:r>
              <a:rPr lang="en-US" sz="2500" kern="1200" dirty="0">
                <a:solidFill>
                  <a:srgbClr val="FFFFFF"/>
                </a:solidFill>
                <a:latin typeface="+mj-lt"/>
                <a:ea typeface="+mj-ea"/>
                <a:cs typeface="+mj-cs"/>
              </a:rPr>
              <a:t>Health Care Provisions:  Medicaid Example</a:t>
            </a:r>
            <a:br>
              <a:rPr lang="en-US" sz="2500" kern="1200" dirty="0">
                <a:solidFill>
                  <a:srgbClr val="FFFFFF"/>
                </a:solidFill>
                <a:latin typeface="+mj-lt"/>
                <a:ea typeface="+mj-ea"/>
                <a:cs typeface="+mj-cs"/>
              </a:rPr>
            </a:br>
            <a:r>
              <a:rPr lang="en-US" sz="2500" kern="1200" dirty="0">
                <a:solidFill>
                  <a:srgbClr val="FFFFFF"/>
                </a:solidFill>
                <a:latin typeface="+mj-lt"/>
                <a:ea typeface="+mj-ea"/>
                <a:cs typeface="+mj-cs"/>
              </a:rPr>
              <a:t>Health Insurance &amp; Unreimbursed Medical Costs</a:t>
            </a:r>
          </a:p>
        </p:txBody>
      </p:sp>
      <p:pic>
        <p:nvPicPr>
          <p:cNvPr id="12" name="Picture 11">
            <a:extLst>
              <a:ext uri="{FF2B5EF4-FFF2-40B4-BE49-F238E27FC236}">
                <a16:creationId xmlns:a16="http://schemas.microsoft.com/office/drawing/2014/main" id="{0C08F159-8833-9AD9-C73A-B4675203F466}"/>
              </a:ext>
            </a:extLst>
          </p:cNvPr>
          <p:cNvPicPr>
            <a:picLocks noChangeAspect="1"/>
          </p:cNvPicPr>
          <p:nvPr/>
        </p:nvPicPr>
        <p:blipFill>
          <a:blip r:embed="rId2"/>
          <a:stretch>
            <a:fillRect/>
          </a:stretch>
        </p:blipFill>
        <p:spPr>
          <a:xfrm>
            <a:off x="845556" y="2114427"/>
            <a:ext cx="6856790" cy="3474720"/>
          </a:xfrm>
          <a:prstGeom prst="rect">
            <a:avLst/>
          </a:prstGeom>
          <a:ln w="228600" cap="sq" cmpd="thickThin">
            <a:solidFill>
              <a:srgbClr val="000000"/>
            </a:solidFill>
            <a:prstDash val="solid"/>
            <a:miter lim="800000"/>
          </a:ln>
          <a:effectLst>
            <a:innerShdw blurRad="76200">
              <a:srgbClr val="000000"/>
            </a:innerShdw>
          </a:effectLst>
        </p:spPr>
      </p:pic>
      <p:sp>
        <p:nvSpPr>
          <p:cNvPr id="13" name="TextBox 12">
            <a:extLst>
              <a:ext uri="{FF2B5EF4-FFF2-40B4-BE49-F238E27FC236}">
                <a16:creationId xmlns:a16="http://schemas.microsoft.com/office/drawing/2014/main" id="{156780ED-000F-D124-5014-0F33D8EBC220}"/>
              </a:ext>
            </a:extLst>
          </p:cNvPr>
          <p:cNvSpPr txBox="1"/>
          <p:nvPr/>
        </p:nvSpPr>
        <p:spPr>
          <a:xfrm>
            <a:off x="953711" y="5044424"/>
            <a:ext cx="403140" cy="369332"/>
          </a:xfrm>
          <a:prstGeom prst="rect">
            <a:avLst/>
          </a:prstGeom>
          <a:noFill/>
        </p:spPr>
        <p:txBody>
          <a:bodyPr wrap="square" rtlCol="0">
            <a:spAutoFit/>
          </a:bodyPr>
          <a:lstStyle/>
          <a:p>
            <a:r>
              <a:rPr lang="en-US" dirty="0"/>
              <a:t>x</a:t>
            </a:r>
          </a:p>
        </p:txBody>
      </p:sp>
    </p:spTree>
    <p:extLst>
      <p:ext uri="{BB962C8B-B14F-4D97-AF65-F5344CB8AC3E}">
        <p14:creationId xmlns:p14="http://schemas.microsoft.com/office/powerpoint/2010/main" val="3416875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E8C1072-4D74-A93A-BECD-30AA4FCBAC74}"/>
            </a:ext>
          </a:extLst>
        </p:cNvPr>
        <p:cNvGrpSpPr/>
        <p:nvPr/>
      </p:nvGrpSpPr>
      <p:grpSpPr>
        <a:xfrm>
          <a:off x="0" y="0"/>
          <a:ext cx="0" cy="0"/>
          <a:chOff x="0" y="0"/>
          <a:chExt cx="0" cy="0"/>
        </a:xfrm>
      </p:grpSpPr>
      <p:sp useBgFill="1">
        <p:nvSpPr>
          <p:cNvPr id="134" name="Rectangle 133">
            <a:extLst>
              <a:ext uri="{FF2B5EF4-FFF2-40B4-BE49-F238E27FC236}">
                <a16:creationId xmlns:a16="http://schemas.microsoft.com/office/drawing/2014/main" id="{03D82CD6-228B-3F53-2328-40279B638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4D80936B-1C89-5070-3A09-757E98D51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FFEE3822-8877-E04D-2808-D14945C36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215A7882-CC27-102A-B8AD-7F11F6010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C09706-5221-BC52-0A7F-6446B929C0C7}"/>
              </a:ext>
            </a:extLst>
          </p:cNvPr>
          <p:cNvSpPr>
            <a:spLocks noGrp="1"/>
          </p:cNvSpPr>
          <p:nvPr>
            <p:ph type="title"/>
          </p:nvPr>
        </p:nvSpPr>
        <p:spPr>
          <a:xfrm>
            <a:off x="760758" y="207554"/>
            <a:ext cx="7105048" cy="1159200"/>
          </a:xfrm>
        </p:spPr>
        <p:txBody>
          <a:bodyPr vert="horz" lIns="91440" tIns="45720" rIns="91440" bIns="45720" rtlCol="0" anchor="ctr">
            <a:normAutofit/>
          </a:bodyPr>
          <a:lstStyle/>
          <a:p>
            <a:pPr algn="l" defTabSz="914400">
              <a:lnSpc>
                <a:spcPct val="90000"/>
              </a:lnSpc>
            </a:pPr>
            <a:r>
              <a:rPr lang="en-US" sz="2500" kern="1200" dirty="0">
                <a:solidFill>
                  <a:srgbClr val="FFFFFF"/>
                </a:solidFill>
                <a:latin typeface="+mj-lt"/>
                <a:ea typeface="+mj-ea"/>
                <a:cs typeface="+mj-cs"/>
              </a:rPr>
              <a:t>Health Care Provisions:</a:t>
            </a:r>
            <a:br>
              <a:rPr lang="en-US" sz="2500" kern="1200" dirty="0">
                <a:solidFill>
                  <a:srgbClr val="FFFFFF"/>
                </a:solidFill>
                <a:latin typeface="+mj-lt"/>
                <a:ea typeface="+mj-ea"/>
                <a:cs typeface="+mj-cs"/>
              </a:rPr>
            </a:br>
            <a:r>
              <a:rPr lang="en-US" sz="2500" kern="1200" dirty="0">
                <a:solidFill>
                  <a:srgbClr val="FFFFFF"/>
                </a:solidFill>
                <a:latin typeface="+mj-lt"/>
                <a:ea typeface="+mj-ea"/>
                <a:cs typeface="+mj-cs"/>
              </a:rPr>
              <a:t>Health Insurance &amp; Unreimbursed Medical Costs</a:t>
            </a:r>
          </a:p>
        </p:txBody>
      </p:sp>
      <p:pic>
        <p:nvPicPr>
          <p:cNvPr id="4" name="Picture 3">
            <a:extLst>
              <a:ext uri="{FF2B5EF4-FFF2-40B4-BE49-F238E27FC236}">
                <a16:creationId xmlns:a16="http://schemas.microsoft.com/office/drawing/2014/main" id="{B48D8269-6BDF-CAF6-DC47-4AAB138E6414}"/>
              </a:ext>
            </a:extLst>
          </p:cNvPr>
          <p:cNvPicPr>
            <a:picLocks noChangeAspect="1"/>
          </p:cNvPicPr>
          <p:nvPr/>
        </p:nvPicPr>
        <p:blipFill>
          <a:blip r:embed="rId2"/>
          <a:stretch>
            <a:fillRect/>
          </a:stretch>
        </p:blipFill>
        <p:spPr>
          <a:xfrm>
            <a:off x="413490" y="2043382"/>
            <a:ext cx="7403482" cy="3657600"/>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a:extLst>
              <a:ext uri="{FF2B5EF4-FFF2-40B4-BE49-F238E27FC236}">
                <a16:creationId xmlns:a16="http://schemas.microsoft.com/office/drawing/2014/main" id="{B2945877-EE99-8821-40D2-4EFED7FC50FA}"/>
              </a:ext>
            </a:extLst>
          </p:cNvPr>
          <p:cNvSpPr txBox="1"/>
          <p:nvPr/>
        </p:nvSpPr>
        <p:spPr>
          <a:xfrm>
            <a:off x="520784" y="5168484"/>
            <a:ext cx="609600" cy="369332"/>
          </a:xfrm>
          <a:prstGeom prst="rect">
            <a:avLst/>
          </a:prstGeom>
          <a:noFill/>
        </p:spPr>
        <p:txBody>
          <a:bodyPr wrap="square" rtlCol="0">
            <a:spAutoFit/>
          </a:bodyPr>
          <a:lstStyle/>
          <a:p>
            <a:r>
              <a:rPr lang="en-US" dirty="0"/>
              <a:t>x</a:t>
            </a:r>
          </a:p>
        </p:txBody>
      </p:sp>
    </p:spTree>
    <p:extLst>
      <p:ext uri="{BB962C8B-B14F-4D97-AF65-F5344CB8AC3E}">
        <p14:creationId xmlns:p14="http://schemas.microsoft.com/office/powerpoint/2010/main" val="3059119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06949F-539E-A858-B49B-769F65410636}"/>
            </a:ext>
          </a:extLst>
        </p:cNvPr>
        <p:cNvGrpSpPr/>
        <p:nvPr/>
      </p:nvGrpSpPr>
      <p:grpSpPr>
        <a:xfrm>
          <a:off x="0" y="0"/>
          <a:ext cx="0" cy="0"/>
          <a:chOff x="0" y="0"/>
          <a:chExt cx="0" cy="0"/>
        </a:xfrm>
      </p:grpSpPr>
      <p:sp useBgFill="1">
        <p:nvSpPr>
          <p:cNvPr id="134" name="Rectangle 133">
            <a:extLst>
              <a:ext uri="{FF2B5EF4-FFF2-40B4-BE49-F238E27FC236}">
                <a16:creationId xmlns:a16="http://schemas.microsoft.com/office/drawing/2014/main" id="{F56BD2DB-89D8-97E8-3CAC-1CEF42FD8A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D31A7B76-02BE-D909-9965-D69A994A5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3CE85669-1664-3E5C-C6EB-A71067CCB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BE041E8C-E98F-605B-2013-55248CC7E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3DE8B9-294B-BC1D-FD9A-115DAFC4966A}"/>
              </a:ext>
            </a:extLst>
          </p:cNvPr>
          <p:cNvSpPr>
            <a:spLocks noGrp="1"/>
          </p:cNvSpPr>
          <p:nvPr>
            <p:ph type="title"/>
          </p:nvPr>
        </p:nvSpPr>
        <p:spPr>
          <a:xfrm>
            <a:off x="760758" y="207554"/>
            <a:ext cx="7105048" cy="1159200"/>
          </a:xfrm>
        </p:spPr>
        <p:txBody>
          <a:bodyPr vert="horz" lIns="91440" tIns="45720" rIns="91440" bIns="45720" rtlCol="0" anchor="ctr">
            <a:normAutofit/>
          </a:bodyPr>
          <a:lstStyle/>
          <a:p>
            <a:pPr algn="l" defTabSz="914400">
              <a:lnSpc>
                <a:spcPct val="90000"/>
              </a:lnSpc>
            </a:pPr>
            <a:r>
              <a:rPr lang="en-US" sz="2500" kern="1200" dirty="0">
                <a:solidFill>
                  <a:srgbClr val="FFFFFF"/>
                </a:solidFill>
                <a:latin typeface="+mj-lt"/>
                <a:ea typeface="+mj-ea"/>
                <a:cs typeface="+mj-cs"/>
              </a:rPr>
              <a:t>Tax Dependency Exemption and Credits</a:t>
            </a:r>
          </a:p>
        </p:txBody>
      </p:sp>
      <p:pic>
        <p:nvPicPr>
          <p:cNvPr id="6" name="Picture 5">
            <a:extLst>
              <a:ext uri="{FF2B5EF4-FFF2-40B4-BE49-F238E27FC236}">
                <a16:creationId xmlns:a16="http://schemas.microsoft.com/office/drawing/2014/main" id="{33178348-3FD1-88E5-33E1-A7C71E76AD7D}"/>
              </a:ext>
            </a:extLst>
          </p:cNvPr>
          <p:cNvPicPr>
            <a:picLocks noChangeAspect="1"/>
          </p:cNvPicPr>
          <p:nvPr/>
        </p:nvPicPr>
        <p:blipFill>
          <a:blip r:embed="rId2"/>
          <a:stretch>
            <a:fillRect/>
          </a:stretch>
        </p:blipFill>
        <p:spPr>
          <a:xfrm>
            <a:off x="464722" y="2406228"/>
            <a:ext cx="8046728" cy="731520"/>
          </a:xfrm>
          <a:prstGeom prst="rect">
            <a:avLst/>
          </a:prstGeom>
          <a:ln w="228600" cap="sq" cmpd="thickThin">
            <a:solidFill>
              <a:srgbClr val="000000"/>
            </a:solidFill>
            <a:prstDash val="solid"/>
            <a:miter lim="800000"/>
          </a:ln>
          <a:effectLst>
            <a:innerShdw blurRad="76200">
              <a:srgbClr val="000000"/>
            </a:innerShdw>
          </a:effectLst>
        </p:spPr>
      </p:pic>
      <p:pic>
        <p:nvPicPr>
          <p:cNvPr id="8" name="Picture 7">
            <a:extLst>
              <a:ext uri="{FF2B5EF4-FFF2-40B4-BE49-F238E27FC236}">
                <a16:creationId xmlns:a16="http://schemas.microsoft.com/office/drawing/2014/main" id="{5BB6B6AA-247D-4769-F18E-9B7A7F5D7C6E}"/>
              </a:ext>
            </a:extLst>
          </p:cNvPr>
          <p:cNvPicPr>
            <a:picLocks noChangeAspect="1"/>
          </p:cNvPicPr>
          <p:nvPr/>
        </p:nvPicPr>
        <p:blipFill>
          <a:blip r:embed="rId3"/>
          <a:stretch>
            <a:fillRect/>
          </a:stretch>
        </p:blipFill>
        <p:spPr>
          <a:xfrm>
            <a:off x="556165" y="3903131"/>
            <a:ext cx="8263058" cy="118872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63043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B3795A6-0A68-C7C1-ACDA-30A1AE689CA8}"/>
            </a:ext>
          </a:extLst>
        </p:cNvPr>
        <p:cNvGrpSpPr/>
        <p:nvPr/>
      </p:nvGrpSpPr>
      <p:grpSpPr>
        <a:xfrm>
          <a:off x="0" y="0"/>
          <a:ext cx="0" cy="0"/>
          <a:chOff x="0" y="0"/>
          <a:chExt cx="0" cy="0"/>
        </a:xfrm>
      </p:grpSpPr>
      <p:sp useBgFill="1">
        <p:nvSpPr>
          <p:cNvPr id="134" name="Rectangle 133">
            <a:extLst>
              <a:ext uri="{FF2B5EF4-FFF2-40B4-BE49-F238E27FC236}">
                <a16:creationId xmlns:a16="http://schemas.microsoft.com/office/drawing/2014/main" id="{A55C9E90-3902-9209-1E7C-2AFCCA618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9AD0C9B5-BA10-BFE8-6467-2221A48617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92D51D39-96EA-5367-713D-7E9D21F09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9A80BEBF-36AA-6EA0-305B-C42663EE7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C0B254-D8D9-C223-1EBD-3EE964BD7653}"/>
              </a:ext>
            </a:extLst>
          </p:cNvPr>
          <p:cNvSpPr>
            <a:spLocks noGrp="1"/>
          </p:cNvSpPr>
          <p:nvPr>
            <p:ph type="title"/>
          </p:nvPr>
        </p:nvSpPr>
        <p:spPr>
          <a:xfrm>
            <a:off x="760758" y="207554"/>
            <a:ext cx="7105048" cy="1159200"/>
          </a:xfrm>
        </p:spPr>
        <p:txBody>
          <a:bodyPr vert="horz" lIns="91440" tIns="45720" rIns="91440" bIns="45720" rtlCol="0" anchor="ctr">
            <a:normAutofit/>
          </a:bodyPr>
          <a:lstStyle/>
          <a:p>
            <a:pPr algn="l" defTabSz="914400">
              <a:lnSpc>
                <a:spcPct val="90000"/>
              </a:lnSpc>
            </a:pPr>
            <a:r>
              <a:rPr lang="en-US" sz="2500" kern="1200" dirty="0">
                <a:solidFill>
                  <a:srgbClr val="FFFFFF"/>
                </a:solidFill>
                <a:latin typeface="+mj-lt"/>
                <a:ea typeface="+mj-ea"/>
                <a:cs typeface="+mj-cs"/>
              </a:rPr>
              <a:t>Guideline Information:</a:t>
            </a:r>
            <a:br>
              <a:rPr lang="en-US" sz="2500" kern="1200" dirty="0">
                <a:solidFill>
                  <a:srgbClr val="FFFFFF"/>
                </a:solidFill>
                <a:latin typeface="+mj-lt"/>
                <a:ea typeface="+mj-ea"/>
                <a:cs typeface="+mj-cs"/>
              </a:rPr>
            </a:br>
            <a:r>
              <a:rPr lang="en-US" sz="2500" kern="1200" dirty="0">
                <a:solidFill>
                  <a:srgbClr val="FFFFFF"/>
                </a:solidFill>
                <a:latin typeface="+mj-lt"/>
                <a:ea typeface="+mj-ea"/>
                <a:cs typeface="+mj-cs"/>
              </a:rPr>
              <a:t>No Deviation</a:t>
            </a:r>
          </a:p>
        </p:txBody>
      </p:sp>
      <p:pic>
        <p:nvPicPr>
          <p:cNvPr id="7" name="Picture 6">
            <a:extLst>
              <a:ext uri="{FF2B5EF4-FFF2-40B4-BE49-F238E27FC236}">
                <a16:creationId xmlns:a16="http://schemas.microsoft.com/office/drawing/2014/main" id="{0E747AF4-61B2-B418-5703-CCB2C056C488}"/>
              </a:ext>
            </a:extLst>
          </p:cNvPr>
          <p:cNvPicPr>
            <a:picLocks noChangeAspect="1"/>
          </p:cNvPicPr>
          <p:nvPr/>
        </p:nvPicPr>
        <p:blipFill>
          <a:blip r:embed="rId2"/>
          <a:stretch>
            <a:fillRect/>
          </a:stretch>
        </p:blipFill>
        <p:spPr>
          <a:xfrm>
            <a:off x="375921" y="3255459"/>
            <a:ext cx="8392153" cy="64008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80381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D8FAF2-C560-4EFB-FD5F-C2D5A195FC88}"/>
            </a:ext>
          </a:extLst>
        </p:cNvPr>
        <p:cNvGrpSpPr/>
        <p:nvPr/>
      </p:nvGrpSpPr>
      <p:grpSpPr>
        <a:xfrm>
          <a:off x="0" y="0"/>
          <a:ext cx="0" cy="0"/>
          <a:chOff x="0" y="0"/>
          <a:chExt cx="0" cy="0"/>
        </a:xfrm>
      </p:grpSpPr>
      <p:sp useBgFill="1">
        <p:nvSpPr>
          <p:cNvPr id="134" name="Rectangle 133">
            <a:extLst>
              <a:ext uri="{FF2B5EF4-FFF2-40B4-BE49-F238E27FC236}">
                <a16:creationId xmlns:a16="http://schemas.microsoft.com/office/drawing/2014/main" id="{DBD58F9F-53A5-CDDC-4D9E-F5DF26EF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BE4BEC17-A766-172E-ACE6-07354C68F8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2F664E7-A1A7-83EB-9C62-C1BE98496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675178A3-A0C5-B9BD-2292-3F7922C55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5123E4-AA5E-44B1-2E78-CCB8E10AF403}"/>
              </a:ext>
            </a:extLst>
          </p:cNvPr>
          <p:cNvSpPr>
            <a:spLocks noGrp="1"/>
          </p:cNvSpPr>
          <p:nvPr>
            <p:ph type="title"/>
          </p:nvPr>
        </p:nvSpPr>
        <p:spPr>
          <a:xfrm>
            <a:off x="760758" y="207554"/>
            <a:ext cx="7105048" cy="1159200"/>
          </a:xfrm>
        </p:spPr>
        <p:txBody>
          <a:bodyPr vert="horz" lIns="91440" tIns="45720" rIns="91440" bIns="45720" rtlCol="0" anchor="ctr">
            <a:normAutofit/>
          </a:bodyPr>
          <a:lstStyle/>
          <a:p>
            <a:pPr algn="l" defTabSz="914400">
              <a:lnSpc>
                <a:spcPct val="90000"/>
              </a:lnSpc>
            </a:pPr>
            <a:r>
              <a:rPr lang="en-US" sz="2500" kern="1200" dirty="0">
                <a:solidFill>
                  <a:srgbClr val="FFFFFF"/>
                </a:solidFill>
                <a:latin typeface="+mj-lt"/>
                <a:ea typeface="+mj-ea"/>
                <a:cs typeface="+mj-cs"/>
              </a:rPr>
              <a:t>Guideline Information:</a:t>
            </a:r>
            <a:br>
              <a:rPr lang="en-US" sz="2500" kern="1200" dirty="0">
                <a:solidFill>
                  <a:srgbClr val="FFFFFF"/>
                </a:solidFill>
                <a:latin typeface="+mj-lt"/>
                <a:ea typeface="+mj-ea"/>
                <a:cs typeface="+mj-cs"/>
              </a:rPr>
            </a:br>
            <a:r>
              <a:rPr lang="en-US" sz="2500" kern="1200" dirty="0">
                <a:solidFill>
                  <a:srgbClr val="FFFFFF"/>
                </a:solidFill>
                <a:latin typeface="+mj-lt"/>
                <a:ea typeface="+mj-ea"/>
                <a:cs typeface="+mj-cs"/>
              </a:rPr>
              <a:t>Deviation</a:t>
            </a:r>
          </a:p>
        </p:txBody>
      </p:sp>
      <p:pic>
        <p:nvPicPr>
          <p:cNvPr id="6" name="Picture 5">
            <a:extLst>
              <a:ext uri="{FF2B5EF4-FFF2-40B4-BE49-F238E27FC236}">
                <a16:creationId xmlns:a16="http://schemas.microsoft.com/office/drawing/2014/main" id="{B74ACC83-72FE-6629-CA2A-8074AA1FDD26}"/>
              </a:ext>
            </a:extLst>
          </p:cNvPr>
          <p:cNvPicPr>
            <a:picLocks noChangeAspect="1"/>
          </p:cNvPicPr>
          <p:nvPr/>
        </p:nvPicPr>
        <p:blipFill>
          <a:blip r:embed="rId2"/>
          <a:stretch>
            <a:fillRect/>
          </a:stretch>
        </p:blipFill>
        <p:spPr>
          <a:xfrm>
            <a:off x="430103" y="2651760"/>
            <a:ext cx="8033660" cy="18288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259808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3CA3F1B-3005-273B-39F8-CC9BC9DDBDAA}"/>
            </a:ext>
          </a:extLst>
        </p:cNvPr>
        <p:cNvGrpSpPr/>
        <p:nvPr/>
      </p:nvGrpSpPr>
      <p:grpSpPr>
        <a:xfrm>
          <a:off x="0" y="0"/>
          <a:ext cx="0" cy="0"/>
          <a:chOff x="0" y="0"/>
          <a:chExt cx="0" cy="0"/>
        </a:xfrm>
      </p:grpSpPr>
      <p:sp useBgFill="1">
        <p:nvSpPr>
          <p:cNvPr id="145" name="Rectangle 14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FAB35E-472E-76B8-422F-EB1330D1AE0C}"/>
              </a:ext>
            </a:extLst>
          </p:cNvPr>
          <p:cNvSpPr>
            <a:spLocks noGrp="1"/>
          </p:cNvSpPr>
          <p:nvPr>
            <p:ph type="title"/>
          </p:nvPr>
        </p:nvSpPr>
        <p:spPr>
          <a:xfrm>
            <a:off x="524784" y="248038"/>
            <a:ext cx="5297791" cy="1159200"/>
          </a:xfrm>
        </p:spPr>
        <p:txBody>
          <a:bodyPr vert="horz" lIns="91440" tIns="45720" rIns="91440" bIns="45720" rtlCol="0" anchor="ctr">
            <a:normAutofit/>
          </a:bodyPr>
          <a:lstStyle/>
          <a:p>
            <a:pPr algn="l" defTabSz="914400">
              <a:lnSpc>
                <a:spcPct val="90000"/>
              </a:lnSpc>
            </a:pPr>
            <a:r>
              <a:rPr lang="en-US" sz="3500" kern="1200">
                <a:solidFill>
                  <a:srgbClr val="FFFFFF"/>
                </a:solidFill>
                <a:latin typeface="+mj-lt"/>
                <a:ea typeface="+mj-ea"/>
                <a:cs typeface="+mj-cs"/>
              </a:rPr>
              <a:t>Signatures</a:t>
            </a:r>
          </a:p>
        </p:txBody>
      </p:sp>
      <p:pic>
        <p:nvPicPr>
          <p:cNvPr id="3" name="Content Placeholder 4">
            <a:extLst>
              <a:ext uri="{FF2B5EF4-FFF2-40B4-BE49-F238E27FC236}">
                <a16:creationId xmlns:a16="http://schemas.microsoft.com/office/drawing/2014/main" id="{344352B2-5275-0DED-3332-6AD21F758A5E}"/>
              </a:ext>
            </a:extLst>
          </p:cNvPr>
          <p:cNvPicPr>
            <a:picLocks noGrp="1" noChangeAspect="1"/>
          </p:cNvPicPr>
          <p:nvPr>
            <p:ph idx="1"/>
          </p:nvPr>
        </p:nvPicPr>
        <p:blipFill>
          <a:blip r:embed="rId2"/>
          <a:stretch>
            <a:fillRect/>
          </a:stretch>
        </p:blipFill>
        <p:spPr>
          <a:xfrm>
            <a:off x="324168" y="2259610"/>
            <a:ext cx="8495662" cy="3865525"/>
          </a:xfrm>
          <a:prstGeom prst="rect">
            <a:avLst/>
          </a:prstGeom>
          <a:ln w="228600" cap="sq" cmpd="thickThin">
            <a:solidFill>
              <a:srgbClr val="000000"/>
            </a:solidFill>
            <a:prstDash val="solid"/>
            <a:miter lim="800000"/>
          </a:ln>
          <a:effectLst>
            <a:innerShdw blurRad="76200">
              <a:srgbClr val="000000"/>
            </a:innerShdw>
          </a:effectLst>
        </p:spPr>
      </p:pic>
      <p:sp>
        <p:nvSpPr>
          <p:cNvPr id="5" name="Rectangle 4">
            <a:extLst>
              <a:ext uri="{FF2B5EF4-FFF2-40B4-BE49-F238E27FC236}">
                <a16:creationId xmlns:a16="http://schemas.microsoft.com/office/drawing/2014/main" id="{2C37BB9C-CEAC-B310-27E8-E470DE0A7DA7}"/>
              </a:ext>
            </a:extLst>
          </p:cNvPr>
          <p:cNvSpPr/>
          <p:nvPr/>
        </p:nvSpPr>
        <p:spPr>
          <a:xfrm>
            <a:off x="324168" y="2949677"/>
            <a:ext cx="8495662" cy="1474839"/>
          </a:xfrm>
          <a:prstGeom prst="rect">
            <a:avLst/>
          </a:prstGeom>
          <a:solidFill>
            <a:srgbClr val="FFFF00">
              <a:alpha val="2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0077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9AA37E-46EC-8FE6-3DB2-AF28CD7D0669}"/>
            </a:ext>
          </a:extLst>
        </p:cNvPr>
        <p:cNvGrpSpPr/>
        <p:nvPr/>
      </p:nvGrpSpPr>
      <p:grpSpPr>
        <a:xfrm>
          <a:off x="0" y="0"/>
          <a:ext cx="0" cy="0"/>
          <a:chOff x="0" y="0"/>
          <a:chExt cx="0" cy="0"/>
        </a:xfrm>
      </p:grpSpPr>
      <p:sp useBgFill="1">
        <p:nvSpPr>
          <p:cNvPr id="145" name="Rectangle 144">
            <a:extLst>
              <a:ext uri="{FF2B5EF4-FFF2-40B4-BE49-F238E27FC236}">
                <a16:creationId xmlns:a16="http://schemas.microsoft.com/office/drawing/2014/main" id="{545FF288-4149-275C-176D-505CD3AA3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3A58EBBB-14F4-93B8-0B94-9DF958FF9C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940B8C15-0AA8-DDA0-8F87-0D2671B8E5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536BE8ED-F4B4-C41B-4B3F-C3B9E0058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37BCB2-1585-1031-7137-83BC4AA57A6D}"/>
              </a:ext>
            </a:extLst>
          </p:cNvPr>
          <p:cNvSpPr>
            <a:spLocks noGrp="1"/>
          </p:cNvSpPr>
          <p:nvPr>
            <p:ph type="title"/>
          </p:nvPr>
        </p:nvSpPr>
        <p:spPr>
          <a:xfrm>
            <a:off x="524784" y="248038"/>
            <a:ext cx="7911293" cy="1159200"/>
          </a:xfrm>
        </p:spPr>
        <p:txBody>
          <a:bodyPr vert="horz" lIns="91440" tIns="45720" rIns="91440" bIns="45720" rtlCol="0" anchor="ctr">
            <a:normAutofit/>
          </a:bodyPr>
          <a:lstStyle/>
          <a:p>
            <a:pPr algn="l" defTabSz="914400">
              <a:lnSpc>
                <a:spcPct val="90000"/>
              </a:lnSpc>
            </a:pPr>
            <a:r>
              <a:rPr lang="en-US" sz="3600" dirty="0">
                <a:solidFill>
                  <a:schemeClr val="bg1"/>
                </a:solidFill>
              </a:rPr>
              <a:t>Final Summary — Importance of Drafting Mediated Agreements Carefully</a:t>
            </a:r>
            <a:endParaRPr lang="en-US" sz="3500" kern="1200" dirty="0">
              <a:solidFill>
                <a:schemeClr val="bg1"/>
              </a:solidFill>
              <a:latin typeface="+mj-lt"/>
              <a:ea typeface="+mj-ea"/>
              <a:cs typeface="+mj-cs"/>
            </a:endParaRPr>
          </a:p>
        </p:txBody>
      </p:sp>
      <p:graphicFrame>
        <p:nvGraphicFramePr>
          <p:cNvPr id="153" name="Content Placeholder 2">
            <a:extLst>
              <a:ext uri="{FF2B5EF4-FFF2-40B4-BE49-F238E27FC236}">
                <a16:creationId xmlns:a16="http://schemas.microsoft.com/office/drawing/2014/main" id="{E0633345-45A6-B917-76F7-58A49504EEA4}"/>
              </a:ext>
            </a:extLst>
          </p:cNvPr>
          <p:cNvGraphicFramePr>
            <a:graphicFrameLocks noGrp="1"/>
          </p:cNvGraphicFramePr>
          <p:nvPr>
            <p:ph idx="1"/>
            <p:extLst>
              <p:ext uri="{D42A27DB-BD31-4B8C-83A1-F6EECF244321}">
                <p14:modId xmlns:p14="http://schemas.microsoft.com/office/powerpoint/2010/main" val="273476073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7304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4123" y="3164497"/>
            <a:ext cx="4355594" cy="3030557"/>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ile of books with an apple on top">
            <a:extLst>
              <a:ext uri="{FF2B5EF4-FFF2-40B4-BE49-F238E27FC236}">
                <a16:creationId xmlns:a16="http://schemas.microsoft.com/office/drawing/2014/main" id="{C9B0B7E5-9FD7-E5D9-E15F-977AD9CC5A74}"/>
              </a:ext>
            </a:extLst>
          </p:cNvPr>
          <p:cNvPicPr>
            <a:picLocks noChangeAspect="1"/>
          </p:cNvPicPr>
          <p:nvPr/>
        </p:nvPicPr>
        <p:blipFill>
          <a:blip r:embed="rId2"/>
          <a:srcRect l="33245" r="-2" b="-2"/>
          <a:stretch/>
        </p:blipFill>
        <p:spPr>
          <a:xfrm>
            <a:off x="3028949" y="10"/>
            <a:ext cx="6120019" cy="6875809"/>
          </a:xfrm>
          <a:prstGeom prst="rect">
            <a:avLst/>
          </a:prstGeom>
        </p:spPr>
      </p:pic>
      <p:sp>
        <p:nvSpPr>
          <p:cNvPr id="15" name="Freeform: Shape 14">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A934FDD-9228-81D9-9EE3-FD059A8349A7}"/>
              </a:ext>
            </a:extLst>
          </p:cNvPr>
          <p:cNvSpPr>
            <a:spLocks noGrp="1"/>
          </p:cNvSpPr>
          <p:nvPr>
            <p:ph type="title"/>
          </p:nvPr>
        </p:nvSpPr>
        <p:spPr>
          <a:xfrm>
            <a:off x="400854" y="2950387"/>
            <a:ext cx="2289220" cy="3531403"/>
          </a:xfrm>
        </p:spPr>
        <p:txBody>
          <a:bodyPr vert="horz" lIns="91440" tIns="45720" rIns="91440" bIns="45720" rtlCol="0" anchor="t">
            <a:normAutofit/>
          </a:bodyPr>
          <a:lstStyle/>
          <a:p>
            <a:pPr algn="r" defTabSz="914400">
              <a:lnSpc>
                <a:spcPct val="90000"/>
              </a:lnSpc>
            </a:pPr>
            <a:r>
              <a:rPr lang="en-US" sz="3500" dirty="0">
                <a:solidFill>
                  <a:srgbClr val="FFFFFF"/>
                </a:solidFill>
              </a:rPr>
              <a:t>Test Your Knowledge</a:t>
            </a:r>
            <a:br>
              <a:rPr lang="en-US" sz="3500" dirty="0">
                <a:solidFill>
                  <a:srgbClr val="FFFFFF"/>
                </a:solidFill>
              </a:rPr>
            </a:br>
            <a:endParaRPr lang="en-US" sz="3500" dirty="0">
              <a:solidFill>
                <a:srgbClr val="FFFFFF"/>
              </a:solidFill>
            </a:endParaRPr>
          </a:p>
        </p:txBody>
      </p:sp>
    </p:spTree>
    <p:extLst>
      <p:ext uri="{BB962C8B-B14F-4D97-AF65-F5344CB8AC3E}">
        <p14:creationId xmlns:p14="http://schemas.microsoft.com/office/powerpoint/2010/main" val="3770258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8D0169-1E42-A9F4-5DEE-C2C7D22CEA1D}"/>
              </a:ext>
            </a:extLst>
          </p:cNvPr>
          <p:cNvSpPr>
            <a:spLocks noGrp="1"/>
          </p:cNvSpPr>
          <p:nvPr>
            <p:ph type="title"/>
          </p:nvPr>
        </p:nvSpPr>
        <p:spPr>
          <a:xfrm>
            <a:off x="1028699" y="294538"/>
            <a:ext cx="7421963" cy="1033669"/>
          </a:xfrm>
        </p:spPr>
        <p:txBody>
          <a:bodyPr>
            <a:normAutofit/>
          </a:bodyPr>
          <a:lstStyle/>
          <a:p>
            <a:r>
              <a:rPr lang="en-US" sz="3500">
                <a:solidFill>
                  <a:srgbClr val="FFFFFF"/>
                </a:solidFill>
              </a:rPr>
              <a:t>Question 1</a:t>
            </a:r>
          </a:p>
        </p:txBody>
      </p:sp>
      <p:sp>
        <p:nvSpPr>
          <p:cNvPr id="3" name="Content Placeholder 2">
            <a:extLst>
              <a:ext uri="{FF2B5EF4-FFF2-40B4-BE49-F238E27FC236}">
                <a16:creationId xmlns:a16="http://schemas.microsoft.com/office/drawing/2014/main" id="{8E113F6B-56F8-6D9F-9E3F-C635584FE34E}"/>
              </a:ext>
            </a:extLst>
          </p:cNvPr>
          <p:cNvSpPr>
            <a:spLocks noGrp="1"/>
          </p:cNvSpPr>
          <p:nvPr>
            <p:ph idx="1"/>
          </p:nvPr>
        </p:nvSpPr>
        <p:spPr>
          <a:xfrm>
            <a:off x="925486" y="2065627"/>
            <a:ext cx="7293023" cy="3683358"/>
          </a:xfrm>
        </p:spPr>
        <p:txBody>
          <a:bodyPr anchor="ctr">
            <a:normAutofit fontScale="77500" lnSpcReduction="20000"/>
          </a:bodyPr>
          <a:lstStyle/>
          <a:p>
            <a:pPr marL="0" indent="0">
              <a:buNone/>
            </a:pPr>
            <a:r>
              <a:rPr lang="en-US" sz="3100" dirty="0"/>
              <a:t>Why is it critical to include arrears in a mediated support agreement?</a:t>
            </a:r>
          </a:p>
          <a:p>
            <a:pPr marL="0" indent="0">
              <a:buNone/>
            </a:pPr>
            <a:endParaRPr lang="en-US" sz="3100" dirty="0"/>
          </a:p>
          <a:p>
            <a:pPr marL="514350" indent="-514350">
              <a:buFont typeface="+mj-lt"/>
              <a:buAutoNum type="alphaUcPeriod"/>
            </a:pPr>
            <a:r>
              <a:rPr lang="en-US" sz="2400" dirty="0"/>
              <a:t>Because arrears will automatically carry forward even if omitted.</a:t>
            </a:r>
          </a:p>
          <a:p>
            <a:pPr marL="514350" indent="-514350">
              <a:buFont typeface="+mj-lt"/>
              <a:buAutoNum type="alphaUcPeriod"/>
            </a:pPr>
            <a:endParaRPr lang="en-US" sz="2400" dirty="0"/>
          </a:p>
          <a:p>
            <a:pPr marL="514350" indent="-514350">
              <a:buFont typeface="+mj-lt"/>
              <a:buAutoNum type="alphaUcPeriod"/>
            </a:pPr>
            <a:r>
              <a:rPr lang="en-US" sz="2400" dirty="0"/>
              <a:t>Because DCSE will add arrears later even if not mentioned.</a:t>
            </a:r>
          </a:p>
          <a:p>
            <a:pPr marL="514350" indent="-514350">
              <a:buFont typeface="+mj-lt"/>
              <a:buAutoNum type="alphaUcPeriod"/>
            </a:pPr>
            <a:endParaRPr lang="en-US" sz="2400" dirty="0"/>
          </a:p>
          <a:p>
            <a:pPr marL="514350" indent="-514350">
              <a:buFont typeface="+mj-lt"/>
              <a:buAutoNum type="alphaUcPeriod"/>
            </a:pPr>
            <a:r>
              <a:rPr lang="en-US" sz="2400" dirty="0"/>
              <a:t>Because if omitted, arrears may be lost forever once the agreement is incorporated into the order.</a:t>
            </a:r>
          </a:p>
          <a:p>
            <a:pPr marL="514350" indent="-514350">
              <a:buFont typeface="+mj-lt"/>
              <a:buAutoNum type="alphaUcPeriod"/>
            </a:pPr>
            <a:endParaRPr lang="en-US" sz="2400" dirty="0"/>
          </a:p>
          <a:p>
            <a:pPr marL="514350" indent="-514350">
              <a:buFont typeface="+mj-lt"/>
              <a:buAutoNum type="alphaUcPeriod"/>
            </a:pPr>
            <a:r>
              <a:rPr lang="en-US" sz="2400" dirty="0"/>
              <a:t>Because the parties can simply modify the order later to add arrears.</a:t>
            </a:r>
          </a:p>
        </p:txBody>
      </p:sp>
      <p:pic>
        <p:nvPicPr>
          <p:cNvPr id="5" name="Graphic 4" descr="Checkmark with solid fill">
            <a:extLst>
              <a:ext uri="{FF2B5EF4-FFF2-40B4-BE49-F238E27FC236}">
                <a16:creationId xmlns:a16="http://schemas.microsoft.com/office/drawing/2014/main" id="{4CF4D51E-501C-BE47-09A1-7A2DD6C5BD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44813" y="4171335"/>
            <a:ext cx="914400" cy="914400"/>
          </a:xfrm>
          <a:prstGeom prst="rect">
            <a:avLst/>
          </a:prstGeom>
        </p:spPr>
      </p:pic>
    </p:spTree>
    <p:extLst>
      <p:ext uri="{BB962C8B-B14F-4D97-AF65-F5344CB8AC3E}">
        <p14:creationId xmlns:p14="http://schemas.microsoft.com/office/powerpoint/2010/main" val="303323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891DB7-6AC2-8215-480D-393ADE2A305E}"/>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30A1BB4-361E-B2FD-53C7-F89775EBD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720C2FA-35CD-EEDC-2F8F-EA0DD355CA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4972ECA-2AE4-6FB6-16E5-B135EECA4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347A551-CEF1-495F-E3C5-E31D70028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5A90088-4DF9-D520-5640-8899D3C81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C52510-75DC-C67A-B24B-D73566ED9A70}"/>
              </a:ext>
            </a:extLst>
          </p:cNvPr>
          <p:cNvSpPr>
            <a:spLocks noGrp="1"/>
          </p:cNvSpPr>
          <p:nvPr>
            <p:ph type="title"/>
          </p:nvPr>
        </p:nvSpPr>
        <p:spPr>
          <a:xfrm>
            <a:off x="1028699" y="294538"/>
            <a:ext cx="7421963" cy="1033669"/>
          </a:xfrm>
        </p:spPr>
        <p:txBody>
          <a:bodyPr>
            <a:normAutofit/>
          </a:bodyPr>
          <a:lstStyle/>
          <a:p>
            <a:r>
              <a:rPr lang="en-US" sz="3500" dirty="0">
                <a:solidFill>
                  <a:srgbClr val="FFFFFF"/>
                </a:solidFill>
              </a:rPr>
              <a:t>Question 2</a:t>
            </a:r>
          </a:p>
        </p:txBody>
      </p:sp>
      <p:sp>
        <p:nvSpPr>
          <p:cNvPr id="3" name="Content Placeholder 2">
            <a:extLst>
              <a:ext uri="{FF2B5EF4-FFF2-40B4-BE49-F238E27FC236}">
                <a16:creationId xmlns:a16="http://schemas.microsoft.com/office/drawing/2014/main" id="{C7A191D5-4208-0B35-B440-7268D7D96037}"/>
              </a:ext>
            </a:extLst>
          </p:cNvPr>
          <p:cNvSpPr>
            <a:spLocks noGrp="1"/>
          </p:cNvSpPr>
          <p:nvPr>
            <p:ph idx="1"/>
          </p:nvPr>
        </p:nvSpPr>
        <p:spPr>
          <a:xfrm>
            <a:off x="925486" y="2065627"/>
            <a:ext cx="7293023" cy="3683358"/>
          </a:xfrm>
        </p:spPr>
        <p:txBody>
          <a:bodyPr anchor="ctr">
            <a:normAutofit fontScale="70000" lnSpcReduction="20000"/>
          </a:bodyPr>
          <a:lstStyle/>
          <a:p>
            <a:pPr marL="0" indent="0">
              <a:buNone/>
            </a:pPr>
            <a:r>
              <a:rPr lang="en-US" sz="3100" dirty="0"/>
              <a:t>Who has the burden file for a modification on a non-unitary support order?</a:t>
            </a:r>
          </a:p>
          <a:p>
            <a:pPr marL="0" indent="0">
              <a:buNone/>
            </a:pPr>
            <a:endParaRPr lang="en-US" sz="3100" dirty="0"/>
          </a:p>
          <a:p>
            <a:pPr marL="514350" indent="-514350">
              <a:buFont typeface="+mj-lt"/>
              <a:buAutoNum type="alphaUcPeriod"/>
            </a:pPr>
            <a:r>
              <a:rPr lang="en-US" sz="2400" dirty="0"/>
              <a:t>The Custodial Parent has the burden to file to change the ordered amount.</a:t>
            </a:r>
          </a:p>
          <a:p>
            <a:pPr marL="514350" indent="-514350">
              <a:buFont typeface="+mj-lt"/>
              <a:buAutoNum type="alphaUcPeriod"/>
            </a:pPr>
            <a:endParaRPr lang="en-US" sz="2400" dirty="0"/>
          </a:p>
          <a:p>
            <a:pPr marL="514350" indent="-514350">
              <a:buFont typeface="+mj-lt"/>
              <a:buAutoNum type="alphaUcPeriod"/>
            </a:pPr>
            <a:r>
              <a:rPr lang="en-US" sz="2400" dirty="0"/>
              <a:t>The Noncustodial Parent has the burden to file to change the ordered amount.</a:t>
            </a:r>
          </a:p>
          <a:p>
            <a:pPr marL="514350" indent="-514350">
              <a:buFont typeface="+mj-lt"/>
              <a:buAutoNum type="alphaUcPeriod"/>
            </a:pPr>
            <a:endParaRPr lang="en-US" sz="2400" dirty="0"/>
          </a:p>
          <a:p>
            <a:pPr marL="514350" indent="-514350">
              <a:buFont typeface="+mj-lt"/>
              <a:buAutoNum type="alphaUcPeriod"/>
            </a:pPr>
            <a:r>
              <a:rPr lang="en-US" sz="2400" dirty="0"/>
              <a:t>The </a:t>
            </a:r>
            <a:r>
              <a:rPr lang="en-US" sz="2400" dirty="0" err="1"/>
              <a:t>NonParent</a:t>
            </a:r>
            <a:r>
              <a:rPr lang="en-US" sz="2400" dirty="0"/>
              <a:t> Caretaker has the burden to file to change the ordered amount.</a:t>
            </a:r>
          </a:p>
          <a:p>
            <a:pPr marL="514350" indent="-514350">
              <a:buFont typeface="+mj-lt"/>
              <a:buAutoNum type="alphaUcPeriod"/>
            </a:pPr>
            <a:endParaRPr lang="en-US" sz="2400" dirty="0"/>
          </a:p>
          <a:p>
            <a:pPr marL="514350" indent="-514350">
              <a:buFont typeface="+mj-lt"/>
              <a:buAutoNum type="alphaUcPeriod"/>
            </a:pPr>
            <a:r>
              <a:rPr lang="en-US" sz="2400" dirty="0"/>
              <a:t>DCSE has the burden to file to change the ordered amount.</a:t>
            </a:r>
          </a:p>
        </p:txBody>
      </p:sp>
      <p:pic>
        <p:nvPicPr>
          <p:cNvPr id="5" name="Graphic 4" descr="Checkmark with solid fill">
            <a:extLst>
              <a:ext uri="{FF2B5EF4-FFF2-40B4-BE49-F238E27FC236}">
                <a16:creationId xmlns:a16="http://schemas.microsoft.com/office/drawing/2014/main" id="{9C51055C-C708-CF41-A584-5CECDBC105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61309" y="3450106"/>
            <a:ext cx="914400" cy="914400"/>
          </a:xfrm>
          <a:prstGeom prst="rect">
            <a:avLst/>
          </a:prstGeom>
        </p:spPr>
      </p:pic>
    </p:spTree>
    <p:extLst>
      <p:ext uri="{BB962C8B-B14F-4D97-AF65-F5344CB8AC3E}">
        <p14:creationId xmlns:p14="http://schemas.microsoft.com/office/powerpoint/2010/main" val="67326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2A8AE7-1378-D608-E4BE-BB8E4BC1A9E5}"/>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4874D87-D8D4-6DC5-84E9-FCC213A46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F535957-0EA4-1992-9522-A2458820B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5F414D2-1021-1C84-FCC1-8F9414B7B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6447590-EBC0-FA17-4ED7-E4CE402A55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72C06C-D499-E39B-72A4-D98CE7FC7836}"/>
              </a:ext>
            </a:extLst>
          </p:cNvPr>
          <p:cNvSpPr>
            <a:spLocks noGrp="1"/>
          </p:cNvSpPr>
          <p:nvPr>
            <p:ph type="title"/>
          </p:nvPr>
        </p:nvSpPr>
        <p:spPr>
          <a:xfrm>
            <a:off x="1028697" y="348865"/>
            <a:ext cx="7533018" cy="877729"/>
          </a:xfrm>
        </p:spPr>
        <p:txBody>
          <a:bodyPr anchor="ctr">
            <a:normAutofit/>
          </a:bodyPr>
          <a:lstStyle/>
          <a:p>
            <a:r>
              <a:rPr lang="en-US" sz="3500" dirty="0">
                <a:solidFill>
                  <a:srgbClr val="FFFFFF"/>
                </a:solidFill>
              </a:rPr>
              <a:t>Unitary Order</a:t>
            </a:r>
          </a:p>
        </p:txBody>
      </p:sp>
      <p:graphicFrame>
        <p:nvGraphicFramePr>
          <p:cNvPr id="7" name="Rectangle 1">
            <a:extLst>
              <a:ext uri="{FF2B5EF4-FFF2-40B4-BE49-F238E27FC236}">
                <a16:creationId xmlns:a16="http://schemas.microsoft.com/office/drawing/2014/main" id="{DA8892E0-188D-6C93-A325-EC5DF0299521}"/>
              </a:ext>
            </a:extLst>
          </p:cNvPr>
          <p:cNvGraphicFramePr>
            <a:graphicFrameLocks noGrp="1"/>
          </p:cNvGraphicFramePr>
          <p:nvPr>
            <p:ph idx="1"/>
            <p:extLst>
              <p:ext uri="{D42A27DB-BD31-4B8C-83A1-F6EECF244321}">
                <p14:modId xmlns:p14="http://schemas.microsoft.com/office/powerpoint/2010/main" val="1218299286"/>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2020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77AFDF-2A67-3331-D1DF-0DDD89A05A8F}"/>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DB593C4-D424-E5CF-F3B5-39D255FEB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A0E859B-F065-634D-A740-6F89EF2F1A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42A56DA-3DC3-E363-BD89-A64AF8C81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ACBDF2B-BEDF-F355-09FE-4BD392503F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E2D628F-0419-89A9-55D6-592A610DD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AAD47E-63ED-6E77-9499-D52B017337BC}"/>
              </a:ext>
            </a:extLst>
          </p:cNvPr>
          <p:cNvSpPr>
            <a:spLocks noGrp="1"/>
          </p:cNvSpPr>
          <p:nvPr>
            <p:ph type="title"/>
          </p:nvPr>
        </p:nvSpPr>
        <p:spPr>
          <a:xfrm>
            <a:off x="1028699" y="294538"/>
            <a:ext cx="7421963" cy="1033669"/>
          </a:xfrm>
        </p:spPr>
        <p:txBody>
          <a:bodyPr>
            <a:normAutofit/>
          </a:bodyPr>
          <a:lstStyle/>
          <a:p>
            <a:r>
              <a:rPr lang="en-US" sz="3500" dirty="0">
                <a:solidFill>
                  <a:srgbClr val="FFFFFF"/>
                </a:solidFill>
              </a:rPr>
              <a:t>Question 3</a:t>
            </a:r>
          </a:p>
        </p:txBody>
      </p:sp>
      <p:sp>
        <p:nvSpPr>
          <p:cNvPr id="3" name="Content Placeholder 2">
            <a:extLst>
              <a:ext uri="{FF2B5EF4-FFF2-40B4-BE49-F238E27FC236}">
                <a16:creationId xmlns:a16="http://schemas.microsoft.com/office/drawing/2014/main" id="{A0C9F5E4-1EE6-1AF3-4B2E-5A126FA4EFF6}"/>
              </a:ext>
            </a:extLst>
          </p:cNvPr>
          <p:cNvSpPr>
            <a:spLocks noGrp="1"/>
          </p:cNvSpPr>
          <p:nvPr>
            <p:ph idx="1"/>
          </p:nvPr>
        </p:nvSpPr>
        <p:spPr>
          <a:xfrm>
            <a:off x="925486" y="2065627"/>
            <a:ext cx="7293023" cy="3683358"/>
          </a:xfrm>
        </p:spPr>
        <p:txBody>
          <a:bodyPr anchor="ctr">
            <a:normAutofit fontScale="70000" lnSpcReduction="20000"/>
          </a:bodyPr>
          <a:lstStyle/>
          <a:p>
            <a:pPr marL="0" indent="0">
              <a:buNone/>
            </a:pPr>
            <a:r>
              <a:rPr lang="en-US" sz="3100"/>
              <a:t>In a pass-through case, who is the support ordered to be paid to?</a:t>
            </a:r>
          </a:p>
          <a:p>
            <a:pPr marL="0" indent="0">
              <a:buNone/>
            </a:pPr>
            <a:endParaRPr lang="en-US" sz="3100"/>
          </a:p>
          <a:p>
            <a:pPr marL="514350" indent="-514350">
              <a:buFont typeface="+mj-lt"/>
              <a:buAutoNum type="alphaUcPeriod"/>
            </a:pPr>
            <a:r>
              <a:rPr lang="en-US" sz="2400"/>
              <a:t>The agreement should reflect that the support should be paid to DCSE.</a:t>
            </a:r>
          </a:p>
          <a:p>
            <a:pPr marL="514350" indent="-514350">
              <a:buFont typeface="+mj-lt"/>
              <a:buAutoNum type="alphaUcPeriod"/>
            </a:pPr>
            <a:endParaRPr lang="en-US" sz="2400"/>
          </a:p>
          <a:p>
            <a:pPr marL="514350" indent="-514350">
              <a:buFont typeface="+mj-lt"/>
              <a:buAutoNum type="alphaUcPeriod"/>
            </a:pPr>
            <a:r>
              <a:rPr lang="en-US" sz="2400"/>
              <a:t>The agreement should reflect that the support should be paid to the Treasurer of Virginia.</a:t>
            </a:r>
          </a:p>
          <a:p>
            <a:pPr marL="514350" indent="-514350">
              <a:buFont typeface="+mj-lt"/>
              <a:buAutoNum type="alphaUcPeriod"/>
            </a:pPr>
            <a:endParaRPr lang="en-US" sz="2400"/>
          </a:p>
          <a:p>
            <a:pPr marL="514350" indent="-514350">
              <a:buFont typeface="+mj-lt"/>
              <a:buAutoNum type="alphaUcPeriod"/>
            </a:pPr>
            <a:r>
              <a:rPr lang="en-US" sz="2400"/>
              <a:t>The agreement should reflect that the support should be paid to the Court.</a:t>
            </a:r>
          </a:p>
          <a:p>
            <a:pPr marL="514350" indent="-514350">
              <a:buFont typeface="+mj-lt"/>
              <a:buAutoNum type="alphaUcPeriod"/>
            </a:pPr>
            <a:endParaRPr lang="en-US" sz="2400"/>
          </a:p>
          <a:p>
            <a:pPr marL="514350" indent="-514350">
              <a:buFont typeface="+mj-lt"/>
              <a:buAutoNum type="alphaUcPeriod"/>
            </a:pPr>
            <a:r>
              <a:rPr lang="en-US" sz="2400"/>
              <a:t>The agreement should reflect that the support should be paid to the Custodial Parent.</a:t>
            </a:r>
            <a:endParaRPr lang="en-US" sz="2400" dirty="0"/>
          </a:p>
        </p:txBody>
      </p:sp>
      <p:pic>
        <p:nvPicPr>
          <p:cNvPr id="5" name="Graphic 4" descr="Checkmark with solid fill">
            <a:extLst>
              <a:ext uri="{FF2B5EF4-FFF2-40B4-BE49-F238E27FC236}">
                <a16:creationId xmlns:a16="http://schemas.microsoft.com/office/drawing/2014/main" id="{387DEFA1-83B3-A922-E3A0-865080BB4E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15235" y="4757796"/>
            <a:ext cx="914400" cy="914400"/>
          </a:xfrm>
          <a:prstGeom prst="rect">
            <a:avLst/>
          </a:prstGeom>
        </p:spPr>
      </p:pic>
    </p:spTree>
    <p:extLst>
      <p:ext uri="{BB962C8B-B14F-4D97-AF65-F5344CB8AC3E}">
        <p14:creationId xmlns:p14="http://schemas.microsoft.com/office/powerpoint/2010/main" val="231313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01B3CC-45E8-A03D-2BBD-DD8FBACBE272}"/>
              </a:ext>
            </a:extLst>
          </p:cNvPr>
          <p:cNvSpPr>
            <a:spLocks noGrp="1"/>
          </p:cNvSpPr>
          <p:nvPr>
            <p:ph type="title"/>
          </p:nvPr>
        </p:nvSpPr>
        <p:spPr>
          <a:xfrm>
            <a:off x="1028697" y="348865"/>
            <a:ext cx="7533018" cy="877729"/>
          </a:xfrm>
        </p:spPr>
        <p:txBody>
          <a:bodyPr anchor="ctr">
            <a:normAutofit/>
          </a:bodyPr>
          <a:lstStyle/>
          <a:p>
            <a:r>
              <a:rPr lang="en-US" sz="3500" dirty="0">
                <a:solidFill>
                  <a:srgbClr val="FFFFFF"/>
                </a:solidFill>
              </a:rPr>
              <a:t>Non-Unitary Order</a:t>
            </a:r>
          </a:p>
        </p:txBody>
      </p:sp>
      <p:graphicFrame>
        <p:nvGraphicFramePr>
          <p:cNvPr id="7" name="Rectangle 1">
            <a:extLst>
              <a:ext uri="{FF2B5EF4-FFF2-40B4-BE49-F238E27FC236}">
                <a16:creationId xmlns:a16="http://schemas.microsoft.com/office/drawing/2014/main" id="{706CD5AB-29DA-1B87-40F3-19B4A654EF38}"/>
              </a:ext>
            </a:extLst>
          </p:cNvPr>
          <p:cNvGraphicFramePr>
            <a:graphicFrameLocks noGrp="1"/>
          </p:cNvGraphicFramePr>
          <p:nvPr>
            <p:ph idx="1"/>
            <p:extLst>
              <p:ext uri="{D42A27DB-BD31-4B8C-83A1-F6EECF244321}">
                <p14:modId xmlns:p14="http://schemas.microsoft.com/office/powerpoint/2010/main" val="391394528"/>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8140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74C974-EB5C-CF93-588C-FB4E2E687352}"/>
            </a:ext>
          </a:extLst>
        </p:cNvPr>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AC8D00-CB27-CEAD-E30D-D555F301823A}"/>
              </a:ext>
            </a:extLst>
          </p:cNvPr>
          <p:cNvSpPr>
            <a:spLocks noGrp="1"/>
          </p:cNvSpPr>
          <p:nvPr>
            <p:ph type="title"/>
          </p:nvPr>
        </p:nvSpPr>
        <p:spPr>
          <a:xfrm>
            <a:off x="524784" y="248038"/>
            <a:ext cx="5297791" cy="1159200"/>
          </a:xfrm>
        </p:spPr>
        <p:txBody>
          <a:bodyPr vert="horz" lIns="91440" tIns="45720" rIns="91440" bIns="45720" rtlCol="0" anchor="ctr">
            <a:normAutofit/>
          </a:bodyPr>
          <a:lstStyle/>
          <a:p>
            <a:pPr algn="l" defTabSz="914400">
              <a:lnSpc>
                <a:spcPct val="90000"/>
              </a:lnSpc>
            </a:pPr>
            <a:r>
              <a:rPr lang="en-US" sz="3500" kern="1200">
                <a:solidFill>
                  <a:srgbClr val="FFFFFF"/>
                </a:solidFill>
                <a:latin typeface="+mj-lt"/>
                <a:ea typeface="+mj-ea"/>
                <a:cs typeface="+mj-cs"/>
              </a:rPr>
              <a:t>Unitary v. Nonunitary Support</a:t>
            </a:r>
          </a:p>
        </p:txBody>
      </p:sp>
      <p:pic>
        <p:nvPicPr>
          <p:cNvPr id="22" name="Content Placeholder 21">
            <a:extLst>
              <a:ext uri="{FF2B5EF4-FFF2-40B4-BE49-F238E27FC236}">
                <a16:creationId xmlns:a16="http://schemas.microsoft.com/office/drawing/2014/main" id="{EDF390CB-7C83-38E2-432B-A1F59B029F93}"/>
              </a:ext>
            </a:extLst>
          </p:cNvPr>
          <p:cNvPicPr>
            <a:picLocks noGrp="1" noChangeAspect="1"/>
          </p:cNvPicPr>
          <p:nvPr>
            <p:ph idx="1"/>
          </p:nvPr>
        </p:nvPicPr>
        <p:blipFill>
          <a:blip r:embed="rId2"/>
          <a:stretch>
            <a:fillRect/>
          </a:stretch>
        </p:blipFill>
        <p:spPr>
          <a:xfrm>
            <a:off x="1773127" y="1966293"/>
            <a:ext cx="5597744" cy="4452160"/>
          </a:xfrm>
          <a:prstGeom prst="rect">
            <a:avLst/>
          </a:prstGeom>
        </p:spPr>
      </p:pic>
    </p:spTree>
    <p:extLst>
      <p:ext uri="{BB962C8B-B14F-4D97-AF65-F5344CB8AC3E}">
        <p14:creationId xmlns:p14="http://schemas.microsoft.com/office/powerpoint/2010/main" val="2879822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80A211-71A6-9B5C-71DB-6D277869B7AD}"/>
              </a:ext>
            </a:extLst>
          </p:cNvPr>
          <p:cNvSpPr>
            <a:spLocks noGrp="1"/>
          </p:cNvSpPr>
          <p:nvPr>
            <p:ph type="title"/>
          </p:nvPr>
        </p:nvSpPr>
        <p:spPr>
          <a:xfrm>
            <a:off x="852297" y="502020"/>
            <a:ext cx="3992787" cy="1642970"/>
          </a:xfrm>
        </p:spPr>
        <p:txBody>
          <a:bodyPr anchor="b">
            <a:normAutofit/>
          </a:bodyPr>
          <a:lstStyle/>
          <a:p>
            <a:r>
              <a:rPr lang="en-US" sz="3500" dirty="0"/>
              <a:t>Arrearages</a:t>
            </a:r>
          </a:p>
        </p:txBody>
      </p:sp>
      <p:sp>
        <p:nvSpPr>
          <p:cNvPr id="3" name="Content Placeholder 2">
            <a:extLst>
              <a:ext uri="{FF2B5EF4-FFF2-40B4-BE49-F238E27FC236}">
                <a16:creationId xmlns:a16="http://schemas.microsoft.com/office/drawing/2014/main" id="{941D9823-4F9A-0220-0683-9093EA0B45E3}"/>
              </a:ext>
            </a:extLst>
          </p:cNvPr>
          <p:cNvSpPr>
            <a:spLocks noGrp="1"/>
          </p:cNvSpPr>
          <p:nvPr>
            <p:ph idx="1"/>
          </p:nvPr>
        </p:nvSpPr>
        <p:spPr>
          <a:xfrm>
            <a:off x="858692" y="2405894"/>
            <a:ext cx="3986392" cy="3535083"/>
          </a:xfrm>
        </p:spPr>
        <p:txBody>
          <a:bodyPr anchor="t">
            <a:normAutofit/>
          </a:bodyPr>
          <a:lstStyle/>
          <a:p>
            <a:pPr marL="0" indent="0">
              <a:buNone/>
            </a:pPr>
            <a:r>
              <a:rPr lang="en-US" dirty="0"/>
              <a:t>If arrears are owing and are not addressed in the agreement / consent order, it’s a strong chance they will be lost!!!!</a:t>
            </a:r>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AF10276-0430-8F6A-32BF-C3F99B729551}"/>
              </a:ext>
            </a:extLst>
          </p:cNvPr>
          <p:cNvPicPr>
            <a:picLocks noChangeAspect="1"/>
          </p:cNvPicPr>
          <p:nvPr/>
        </p:nvPicPr>
        <p:blipFill>
          <a:blip r:embed="rId2"/>
          <a:stretch>
            <a:fillRect/>
          </a:stretch>
        </p:blipFill>
        <p:spPr>
          <a:xfrm>
            <a:off x="5306975" y="1844999"/>
            <a:ext cx="3127897" cy="3199894"/>
          </a:xfrm>
          <a:prstGeom prst="rect">
            <a:avLst/>
          </a:prstGeom>
        </p:spPr>
      </p:pic>
    </p:spTree>
    <p:extLst>
      <p:ext uri="{BB962C8B-B14F-4D97-AF65-F5344CB8AC3E}">
        <p14:creationId xmlns:p14="http://schemas.microsoft.com/office/powerpoint/2010/main" val="1260934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E115636-8D65-177E-C3F8-7690A822D349}"/>
              </a:ext>
            </a:extLst>
          </p:cNvPr>
          <p:cNvSpPr>
            <a:spLocks noGrp="1"/>
          </p:cNvSpPr>
          <p:nvPr>
            <p:ph type="title"/>
          </p:nvPr>
        </p:nvSpPr>
        <p:spPr>
          <a:xfrm>
            <a:off x="1037673" y="348865"/>
            <a:ext cx="7288583" cy="1576446"/>
          </a:xfrm>
        </p:spPr>
        <p:txBody>
          <a:bodyPr anchor="ctr">
            <a:normAutofit/>
          </a:bodyPr>
          <a:lstStyle/>
          <a:p>
            <a:r>
              <a:rPr lang="en-US" sz="3500" dirty="0">
                <a:solidFill>
                  <a:srgbClr val="FFFFFF"/>
                </a:solidFill>
              </a:rPr>
              <a:t>Retroactive Arrears	</a:t>
            </a:r>
            <a:br>
              <a:rPr lang="en-US" sz="3500" dirty="0">
                <a:solidFill>
                  <a:srgbClr val="FFFFFF"/>
                </a:solidFill>
              </a:rPr>
            </a:br>
            <a:r>
              <a:rPr lang="en-US" sz="3500" dirty="0">
                <a:solidFill>
                  <a:srgbClr val="FFFFFF"/>
                </a:solidFill>
              </a:rPr>
              <a:t>Effective Date</a:t>
            </a:r>
          </a:p>
        </p:txBody>
      </p:sp>
      <p:graphicFrame>
        <p:nvGraphicFramePr>
          <p:cNvPr id="5" name="Content Placeholder 2">
            <a:extLst>
              <a:ext uri="{FF2B5EF4-FFF2-40B4-BE49-F238E27FC236}">
                <a16:creationId xmlns:a16="http://schemas.microsoft.com/office/drawing/2014/main" id="{E983BA9B-5C88-1A22-A0A9-30A8DEC3A02D}"/>
              </a:ext>
            </a:extLst>
          </p:cNvPr>
          <p:cNvGraphicFramePr>
            <a:graphicFrameLocks noGrp="1"/>
          </p:cNvGraphicFramePr>
          <p:nvPr>
            <p:ph idx="1"/>
            <p:extLst>
              <p:ext uri="{D42A27DB-BD31-4B8C-83A1-F6EECF244321}">
                <p14:modId xmlns:p14="http://schemas.microsoft.com/office/powerpoint/2010/main" val="2727932330"/>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4591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79EB2F-7638-A779-8E86-F3FD999F60D8}"/>
              </a:ext>
            </a:extLst>
          </p:cNvPr>
          <p:cNvSpPr>
            <a:spLocks noGrp="1"/>
          </p:cNvSpPr>
          <p:nvPr>
            <p:ph type="title"/>
          </p:nvPr>
        </p:nvSpPr>
        <p:spPr>
          <a:xfrm>
            <a:off x="1028699" y="294538"/>
            <a:ext cx="7421963" cy="1033669"/>
          </a:xfrm>
        </p:spPr>
        <p:txBody>
          <a:bodyPr>
            <a:normAutofit/>
          </a:bodyPr>
          <a:lstStyle/>
          <a:p>
            <a:r>
              <a:rPr lang="en-US" sz="3500">
                <a:solidFill>
                  <a:srgbClr val="FFFFFF"/>
                </a:solidFill>
              </a:rPr>
              <a:t>Health Insurance Premium Costs</a:t>
            </a:r>
          </a:p>
        </p:txBody>
      </p:sp>
      <p:sp>
        <p:nvSpPr>
          <p:cNvPr id="3" name="Content Placeholder 2">
            <a:extLst>
              <a:ext uri="{FF2B5EF4-FFF2-40B4-BE49-F238E27FC236}">
                <a16:creationId xmlns:a16="http://schemas.microsoft.com/office/drawing/2014/main" id="{D953CBF3-3E50-6CCB-3B09-48DCE565B7CA}"/>
              </a:ext>
            </a:extLst>
          </p:cNvPr>
          <p:cNvSpPr>
            <a:spLocks noGrp="1"/>
          </p:cNvSpPr>
          <p:nvPr>
            <p:ph idx="1"/>
          </p:nvPr>
        </p:nvSpPr>
        <p:spPr>
          <a:xfrm>
            <a:off x="344513" y="1720646"/>
            <a:ext cx="8612674" cy="4280910"/>
          </a:xfrm>
        </p:spPr>
        <p:txBody>
          <a:bodyPr anchor="ctr">
            <a:normAutofit fontScale="77500" lnSpcReduction="20000"/>
          </a:bodyPr>
          <a:lstStyle/>
          <a:p>
            <a:r>
              <a:rPr lang="en-US" sz="2400" dirty="0"/>
              <a:t>Since Health Insurance Premium Costs are considered in the guidelines and can be paid by either party, they should be addressed in the mediation agreement.</a:t>
            </a:r>
          </a:p>
          <a:p>
            <a:pPr lvl="1"/>
            <a:r>
              <a:rPr lang="en-US" sz="2400" dirty="0"/>
              <a:t>Provide the Parent who is responsible for the cost</a:t>
            </a:r>
          </a:p>
          <a:p>
            <a:pPr lvl="1"/>
            <a:r>
              <a:rPr lang="en-US" sz="2400" dirty="0"/>
              <a:t>Health Insurance Policy Information: At least the name of the insurance company</a:t>
            </a:r>
          </a:p>
          <a:p>
            <a:pPr lvl="2"/>
            <a:r>
              <a:rPr lang="en-US" dirty="0" err="1"/>
              <a:t>Eg.</a:t>
            </a:r>
            <a:r>
              <a:rPr lang="en-US" dirty="0"/>
              <a:t> Mother provides health insurance for the children and Father provides dental and vision. Then indicate the specifics in the agreement.</a:t>
            </a:r>
          </a:p>
          <a:p>
            <a:pPr lvl="2"/>
            <a:r>
              <a:rPr lang="en-US" dirty="0"/>
              <a:t>In the event, both parents agree to carry health insurance on the children, with one insurance being primary and one being secondary, then document this into the agreement.</a:t>
            </a:r>
          </a:p>
          <a:p>
            <a:pPr lvl="2"/>
            <a:r>
              <a:rPr lang="en-US" dirty="0"/>
              <a:t>In the event, the noncustodial parent fails to provide the health insurance, then the custodial parent will have option to file a show cause against the noncustodial parent for failure to provide health insurance.</a:t>
            </a:r>
          </a:p>
        </p:txBody>
      </p:sp>
    </p:spTree>
    <p:extLst>
      <p:ext uri="{BB962C8B-B14F-4D97-AF65-F5344CB8AC3E}">
        <p14:creationId xmlns:p14="http://schemas.microsoft.com/office/powerpoint/2010/main" val="744107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368</TotalTime>
  <Words>2370</Words>
  <Application>Microsoft Office PowerPoint</Application>
  <PresentationFormat>On-screen Show (4:3)</PresentationFormat>
  <Paragraphs>204</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Courier New</vt:lpstr>
      <vt:lpstr>PTSerif-Regular</vt:lpstr>
      <vt:lpstr>system-ui</vt:lpstr>
      <vt:lpstr>Office Theme</vt:lpstr>
      <vt:lpstr>How to Write a Mediated Agreement</vt:lpstr>
      <vt:lpstr>Overview</vt:lpstr>
      <vt:lpstr>Mediated Agreement Statutory Requirements</vt:lpstr>
      <vt:lpstr>Unitary Order</vt:lpstr>
      <vt:lpstr>Non-Unitary Order</vt:lpstr>
      <vt:lpstr>Unitary v. Nonunitary Support</vt:lpstr>
      <vt:lpstr>Arrearages</vt:lpstr>
      <vt:lpstr>Retroactive Arrears  Effective Date</vt:lpstr>
      <vt:lpstr>Health Insurance Premium Costs</vt:lpstr>
      <vt:lpstr>Daycare Costs</vt:lpstr>
      <vt:lpstr>Unreimbursed Medical Cost</vt:lpstr>
      <vt:lpstr>Unreimbursed Pregnancy Costs</vt:lpstr>
      <vt:lpstr>Overages</vt:lpstr>
      <vt:lpstr>Overages</vt:lpstr>
      <vt:lpstr>Overages</vt:lpstr>
      <vt:lpstr>Virginia Code § 20-60.3 — Key Requirements for Agreements</vt:lpstr>
      <vt:lpstr>DC-631 Mediation Support Agreement</vt:lpstr>
      <vt:lpstr>Warning do not do the following:</vt:lpstr>
      <vt:lpstr>Support Amounts Unitary Award</vt:lpstr>
      <vt:lpstr>Support Amounts Non-Unitary Award</vt:lpstr>
      <vt:lpstr>Support Amounts </vt:lpstr>
      <vt:lpstr>Support Amounts </vt:lpstr>
      <vt:lpstr>Notice Provision  &amp; Disability Provision </vt:lpstr>
      <vt:lpstr>Arrearages: No arrears exist </vt:lpstr>
      <vt:lpstr>Arrearages: Child Support arrears exist without interest </vt:lpstr>
      <vt:lpstr>Arrearages: Child Support arrears exist with interest Provide a break down </vt:lpstr>
      <vt:lpstr>Credit Balances:  </vt:lpstr>
      <vt:lpstr>Payments: Directly to the Petitioner </vt:lpstr>
      <vt:lpstr>Payments: Directly to the Petitioner with Court Ordered Wage Withholding –  Pass-Through Case </vt:lpstr>
      <vt:lpstr>Health Care Provisions:  Medicaid Example Health Insurance &amp; Unreimbursed Medical Costs</vt:lpstr>
      <vt:lpstr>Health Care Provisions: Health Insurance &amp; Unreimbursed Medical Costs</vt:lpstr>
      <vt:lpstr>Tax Dependency Exemption and Credits</vt:lpstr>
      <vt:lpstr>Guideline Information: No Deviation</vt:lpstr>
      <vt:lpstr>Guideline Information: Deviation</vt:lpstr>
      <vt:lpstr>Signatures</vt:lpstr>
      <vt:lpstr>Final Summary — Importance of Drafting Mediated Agreements Carefully</vt:lpstr>
      <vt:lpstr>Test Your Knowledge </vt:lpstr>
      <vt:lpstr>Question 1</vt:lpstr>
      <vt:lpstr>Question 2</vt:lpstr>
      <vt:lpstr>Question 3</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Mitch Broudy</dc:creator>
  <cp:keywords/>
  <dc:description>generated using python-pptx</dc:description>
  <cp:lastModifiedBy>Mitch Broudy</cp:lastModifiedBy>
  <cp:revision>5</cp:revision>
  <dcterms:created xsi:type="dcterms:W3CDTF">2013-01-27T09:14:16Z</dcterms:created>
  <dcterms:modified xsi:type="dcterms:W3CDTF">2025-05-03T18:51:28Z</dcterms:modified>
  <cp:category/>
</cp:coreProperties>
</file>